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3" r:id="rId4"/>
    <p:sldId id="261" r:id="rId5"/>
    <p:sldId id="260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14DD09-3896-4727-A20E-962F7BBA45CC}" type="doc">
      <dgm:prSet loTypeId="urn:microsoft.com/office/officeart/2005/8/layout/radial1" loCatId="relationship" qsTypeId="urn:microsoft.com/office/officeart/2005/8/quickstyle/simple1#6" qsCatId="simple" csTypeId="urn:microsoft.com/office/officeart/2005/8/colors/accent1_2#7" csCatId="accent1" phldr="1"/>
      <dgm:spPr/>
    </dgm:pt>
    <dgm:pt modelId="{BDADE8C2-9FA5-4610-BF1F-16F8EBFEB2EF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  Leggo e           scrivo</a:t>
          </a:r>
          <a:endParaRPr kumimoji="0" lang="it-IT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con gli  oggetti </a:t>
          </a:r>
          <a:endParaRPr kumimoji="0" lang="it-IT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9C2B165F-A490-4F55-9334-068AFCA6DCCC}" type="parTrans" cxnId="{4DEA7941-322C-4A65-9065-EEA1FB8B8A17}">
      <dgm:prSet/>
      <dgm:spPr/>
      <dgm:t>
        <a:bodyPr/>
        <a:lstStyle/>
        <a:p>
          <a:endParaRPr lang="it-IT"/>
        </a:p>
      </dgm:t>
    </dgm:pt>
    <dgm:pt modelId="{6F876FFC-B36A-4087-BE15-AEDB86299BD0}" type="sibTrans" cxnId="{4DEA7941-322C-4A65-9065-EEA1FB8B8A17}">
      <dgm:prSet/>
      <dgm:spPr/>
      <dgm:t>
        <a:bodyPr/>
        <a:lstStyle/>
        <a:p>
          <a:endParaRPr lang="it-IT"/>
        </a:p>
      </dgm:t>
    </dgm:pt>
    <dgm:pt modelId="{509F2C49-CC08-4440-99F5-3DFB6056D05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Gettoni colorati</a:t>
          </a:r>
          <a:endParaRPr kumimoji="0" lang="it-IT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sul quaderno</a:t>
          </a:r>
          <a:endParaRPr kumimoji="0" lang="it-IT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974A31DD-C568-4FDC-AEA1-010DDF450190}" type="parTrans" cxnId="{B3D1D18E-2993-4B89-AD63-F7C075433E8F}">
      <dgm:prSet/>
      <dgm:spPr/>
      <dgm:t>
        <a:bodyPr/>
        <a:lstStyle/>
        <a:p>
          <a:endParaRPr lang="it-IT"/>
        </a:p>
      </dgm:t>
    </dgm:pt>
    <dgm:pt modelId="{E18C7AAC-48C4-4BEF-9FBE-5BC0F6E915BC}" type="sibTrans" cxnId="{B3D1D18E-2993-4B89-AD63-F7C075433E8F}">
      <dgm:prSet/>
      <dgm:spPr/>
      <dgm:t>
        <a:bodyPr/>
        <a:lstStyle/>
        <a:p>
          <a:endParaRPr lang="it-IT"/>
        </a:p>
      </dgm:t>
    </dgm:pt>
    <dgm:pt modelId="{3649B23A-58D4-43E5-BAF5-E1CDA231D8E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Orientamento di forme geometriche sul banco.</a:t>
          </a:r>
          <a:endParaRPr kumimoji="0" lang="it-IT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BE3C8647-6740-42DD-A724-076618339087}" type="parTrans" cxnId="{8AC64400-3889-4826-AC1E-3B4BEFFE6570}">
      <dgm:prSet/>
      <dgm:spPr/>
      <dgm:t>
        <a:bodyPr/>
        <a:lstStyle/>
        <a:p>
          <a:endParaRPr lang="it-IT"/>
        </a:p>
      </dgm:t>
    </dgm:pt>
    <dgm:pt modelId="{00EF77EF-CB0A-4E5A-A54B-68A3348FE1AC}" type="sibTrans" cxnId="{8AC64400-3889-4826-AC1E-3B4BEFFE6570}">
      <dgm:prSet/>
      <dgm:spPr/>
      <dgm:t>
        <a:bodyPr/>
        <a:lstStyle/>
        <a:p>
          <a:endParaRPr lang="it-IT"/>
        </a:p>
      </dgm:t>
    </dgm:pt>
    <dgm:pt modelId="{30BB7512-340A-45B4-872B-9B450C18DBD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Orientamento del musetto dei pesciolini</a:t>
          </a:r>
          <a:endParaRPr kumimoji="0" lang="it-IT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AC76506B-5C11-4C4C-A7EB-7C842929E231}" type="parTrans" cxnId="{5AECB34E-FD07-457F-8CBB-AB3084D790D5}">
      <dgm:prSet/>
      <dgm:spPr/>
      <dgm:t>
        <a:bodyPr/>
        <a:lstStyle/>
        <a:p>
          <a:endParaRPr lang="it-IT"/>
        </a:p>
      </dgm:t>
    </dgm:pt>
    <dgm:pt modelId="{7AA73A2E-6F65-48C8-BD49-1553480F3069}" type="sibTrans" cxnId="{5AECB34E-FD07-457F-8CBB-AB3084D790D5}">
      <dgm:prSet/>
      <dgm:spPr/>
      <dgm:t>
        <a:bodyPr/>
        <a:lstStyle/>
        <a:p>
          <a:endParaRPr lang="it-IT"/>
        </a:p>
      </dgm:t>
    </dgm:pt>
    <dgm:pt modelId="{24E8B3A2-16D1-4035-B43C-F2B0FC6EFA8F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Con la pasta </a:t>
          </a:r>
        </a:p>
      </dgm:t>
    </dgm:pt>
    <dgm:pt modelId="{B3A5D356-BB82-4D98-A3AA-ED915D2CEE83}" type="parTrans" cxnId="{AA678985-45B5-4CFC-943C-E839C794CDDC}">
      <dgm:prSet/>
      <dgm:spPr/>
      <dgm:t>
        <a:bodyPr/>
        <a:lstStyle/>
        <a:p>
          <a:endParaRPr lang="it-IT"/>
        </a:p>
      </dgm:t>
    </dgm:pt>
    <dgm:pt modelId="{AC5D26E9-0446-4A8F-84EE-C84EEDB01820}" type="sibTrans" cxnId="{AA678985-45B5-4CFC-943C-E839C794CDDC}">
      <dgm:prSet/>
      <dgm:spPr/>
      <dgm:t>
        <a:bodyPr/>
        <a:lstStyle/>
        <a:p>
          <a:endParaRPr lang="it-IT"/>
        </a:p>
      </dgm:t>
    </dgm:pt>
    <dgm:pt modelId="{BE883673-31FC-4296-A77F-96047133AA4D}" type="pres">
      <dgm:prSet presAssocID="{1E14DD09-3896-4727-A20E-962F7BBA45C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A868146-A129-49FC-9C68-337A454BADD9}" type="pres">
      <dgm:prSet presAssocID="{BDADE8C2-9FA5-4610-BF1F-16F8EBFEB2EF}" presName="centerShape" presStyleLbl="node0" presStyleIdx="0" presStyleCnt="1"/>
      <dgm:spPr/>
      <dgm:t>
        <a:bodyPr/>
        <a:lstStyle/>
        <a:p>
          <a:endParaRPr lang="it-IT"/>
        </a:p>
      </dgm:t>
    </dgm:pt>
    <dgm:pt modelId="{F9454C8B-8ACA-4D00-BC56-F23CB927347C}" type="pres">
      <dgm:prSet presAssocID="{974A31DD-C568-4FDC-AEA1-010DDF450190}" presName="Name9" presStyleLbl="parChTrans1D2" presStyleIdx="0" presStyleCnt="4"/>
      <dgm:spPr/>
      <dgm:t>
        <a:bodyPr/>
        <a:lstStyle/>
        <a:p>
          <a:endParaRPr lang="it-IT"/>
        </a:p>
      </dgm:t>
    </dgm:pt>
    <dgm:pt modelId="{5EAF0370-BC1A-4FB1-B281-F818AA24641E}" type="pres">
      <dgm:prSet presAssocID="{974A31DD-C568-4FDC-AEA1-010DDF450190}" presName="connTx" presStyleLbl="parChTrans1D2" presStyleIdx="0" presStyleCnt="4"/>
      <dgm:spPr/>
      <dgm:t>
        <a:bodyPr/>
        <a:lstStyle/>
        <a:p>
          <a:endParaRPr lang="it-IT"/>
        </a:p>
      </dgm:t>
    </dgm:pt>
    <dgm:pt modelId="{4D2A5999-838E-4AD6-9897-7C716CCF2455}" type="pres">
      <dgm:prSet presAssocID="{509F2C49-CC08-4440-99F5-3DFB6056D05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D9B421-7966-44A9-8F80-A062F9906820}" type="pres">
      <dgm:prSet presAssocID="{BE3C8647-6740-42DD-A724-076618339087}" presName="Name9" presStyleLbl="parChTrans1D2" presStyleIdx="1" presStyleCnt="4"/>
      <dgm:spPr/>
      <dgm:t>
        <a:bodyPr/>
        <a:lstStyle/>
        <a:p>
          <a:endParaRPr lang="it-IT"/>
        </a:p>
      </dgm:t>
    </dgm:pt>
    <dgm:pt modelId="{9053C4AF-482E-472B-8832-2D2E626DFFC6}" type="pres">
      <dgm:prSet presAssocID="{BE3C8647-6740-42DD-A724-076618339087}" presName="connTx" presStyleLbl="parChTrans1D2" presStyleIdx="1" presStyleCnt="4"/>
      <dgm:spPr/>
      <dgm:t>
        <a:bodyPr/>
        <a:lstStyle/>
        <a:p>
          <a:endParaRPr lang="it-IT"/>
        </a:p>
      </dgm:t>
    </dgm:pt>
    <dgm:pt modelId="{9ED00F67-03B8-4623-826A-B187831B3FC2}" type="pres">
      <dgm:prSet presAssocID="{3649B23A-58D4-43E5-BAF5-E1CDA231D8EE}" presName="node" presStyleLbl="node1" presStyleIdx="1" presStyleCnt="4" custRadScaleRad="129106" custRadScaleInc="208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BADAF48-0B36-4296-A147-3C9F89C2D672}" type="pres">
      <dgm:prSet presAssocID="{AC76506B-5C11-4C4C-A7EB-7C842929E231}" presName="Name9" presStyleLbl="parChTrans1D2" presStyleIdx="2" presStyleCnt="4"/>
      <dgm:spPr/>
      <dgm:t>
        <a:bodyPr/>
        <a:lstStyle/>
        <a:p>
          <a:endParaRPr lang="it-IT"/>
        </a:p>
      </dgm:t>
    </dgm:pt>
    <dgm:pt modelId="{2394ACEF-ED09-4D2C-859B-082E86920C08}" type="pres">
      <dgm:prSet presAssocID="{AC76506B-5C11-4C4C-A7EB-7C842929E231}" presName="connTx" presStyleLbl="parChTrans1D2" presStyleIdx="2" presStyleCnt="4"/>
      <dgm:spPr/>
      <dgm:t>
        <a:bodyPr/>
        <a:lstStyle/>
        <a:p>
          <a:endParaRPr lang="it-IT"/>
        </a:p>
      </dgm:t>
    </dgm:pt>
    <dgm:pt modelId="{3F7F152E-F3A5-4817-A582-57FEB77F56E4}" type="pres">
      <dgm:prSet presAssocID="{30BB7512-340A-45B4-872B-9B450C18DBD6}" presName="node" presStyleLbl="node1" presStyleIdx="2" presStyleCnt="4" custRadScaleRad="115283" custRadScaleInc="8538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7863599-CF73-4722-A846-471913AEB71D}" type="pres">
      <dgm:prSet presAssocID="{B3A5D356-BB82-4D98-A3AA-ED915D2CEE83}" presName="Name9" presStyleLbl="parChTrans1D2" presStyleIdx="3" presStyleCnt="4"/>
      <dgm:spPr/>
      <dgm:t>
        <a:bodyPr/>
        <a:lstStyle/>
        <a:p>
          <a:endParaRPr lang="it-IT"/>
        </a:p>
      </dgm:t>
    </dgm:pt>
    <dgm:pt modelId="{3ECC9D49-FE15-48AA-82FD-1E02D5A2A486}" type="pres">
      <dgm:prSet presAssocID="{B3A5D356-BB82-4D98-A3AA-ED915D2CEE83}" presName="connTx" presStyleLbl="parChTrans1D2" presStyleIdx="3" presStyleCnt="4"/>
      <dgm:spPr/>
      <dgm:t>
        <a:bodyPr/>
        <a:lstStyle/>
        <a:p>
          <a:endParaRPr lang="it-IT"/>
        </a:p>
      </dgm:t>
    </dgm:pt>
    <dgm:pt modelId="{0177DBBB-D2AD-4180-A6B3-0FF004DA9F95}" type="pres">
      <dgm:prSet presAssocID="{24E8B3A2-16D1-4035-B43C-F2B0FC6EFA8F}" presName="node" presStyleLbl="node1" presStyleIdx="3" presStyleCnt="4" custRadScaleRad="141775" custRadScaleInc="629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3D1D18E-2993-4B89-AD63-F7C075433E8F}" srcId="{BDADE8C2-9FA5-4610-BF1F-16F8EBFEB2EF}" destId="{509F2C49-CC08-4440-99F5-3DFB6056D05C}" srcOrd="0" destOrd="0" parTransId="{974A31DD-C568-4FDC-AEA1-010DDF450190}" sibTransId="{E18C7AAC-48C4-4BEF-9FBE-5BC0F6E915BC}"/>
    <dgm:cxn modelId="{D663E131-E347-40B3-8C73-B8EE39F781BF}" type="presOf" srcId="{24E8B3A2-16D1-4035-B43C-F2B0FC6EFA8F}" destId="{0177DBBB-D2AD-4180-A6B3-0FF004DA9F95}" srcOrd="0" destOrd="0" presId="urn:microsoft.com/office/officeart/2005/8/layout/radial1"/>
    <dgm:cxn modelId="{DB4AB73D-BE96-4053-B95B-00554D787863}" type="presOf" srcId="{AC76506B-5C11-4C4C-A7EB-7C842929E231}" destId="{2394ACEF-ED09-4D2C-859B-082E86920C08}" srcOrd="1" destOrd="0" presId="urn:microsoft.com/office/officeart/2005/8/layout/radial1"/>
    <dgm:cxn modelId="{AA678985-45B5-4CFC-943C-E839C794CDDC}" srcId="{BDADE8C2-9FA5-4610-BF1F-16F8EBFEB2EF}" destId="{24E8B3A2-16D1-4035-B43C-F2B0FC6EFA8F}" srcOrd="3" destOrd="0" parTransId="{B3A5D356-BB82-4D98-A3AA-ED915D2CEE83}" sibTransId="{AC5D26E9-0446-4A8F-84EE-C84EEDB01820}"/>
    <dgm:cxn modelId="{32A90CBF-77DD-47EA-9F22-924F46119D2A}" type="presOf" srcId="{509F2C49-CC08-4440-99F5-3DFB6056D05C}" destId="{4D2A5999-838E-4AD6-9897-7C716CCF2455}" srcOrd="0" destOrd="0" presId="urn:microsoft.com/office/officeart/2005/8/layout/radial1"/>
    <dgm:cxn modelId="{5AECB34E-FD07-457F-8CBB-AB3084D790D5}" srcId="{BDADE8C2-9FA5-4610-BF1F-16F8EBFEB2EF}" destId="{30BB7512-340A-45B4-872B-9B450C18DBD6}" srcOrd="2" destOrd="0" parTransId="{AC76506B-5C11-4C4C-A7EB-7C842929E231}" sibTransId="{7AA73A2E-6F65-48C8-BD49-1553480F3069}"/>
    <dgm:cxn modelId="{7FE3BDF6-4BFD-43C3-B368-E468E8BC833D}" type="presOf" srcId="{B3A5D356-BB82-4D98-A3AA-ED915D2CEE83}" destId="{67863599-CF73-4722-A846-471913AEB71D}" srcOrd="0" destOrd="0" presId="urn:microsoft.com/office/officeart/2005/8/layout/radial1"/>
    <dgm:cxn modelId="{8AC64400-3889-4826-AC1E-3B4BEFFE6570}" srcId="{BDADE8C2-9FA5-4610-BF1F-16F8EBFEB2EF}" destId="{3649B23A-58D4-43E5-BAF5-E1CDA231D8EE}" srcOrd="1" destOrd="0" parTransId="{BE3C8647-6740-42DD-A724-076618339087}" sibTransId="{00EF77EF-CB0A-4E5A-A54B-68A3348FE1AC}"/>
    <dgm:cxn modelId="{F50ABAAA-0B11-4FF0-8788-24CB16B88C1F}" type="presOf" srcId="{974A31DD-C568-4FDC-AEA1-010DDF450190}" destId="{F9454C8B-8ACA-4D00-BC56-F23CB927347C}" srcOrd="0" destOrd="0" presId="urn:microsoft.com/office/officeart/2005/8/layout/radial1"/>
    <dgm:cxn modelId="{518D3C38-1004-4FF9-920D-34C98A89D48E}" type="presOf" srcId="{974A31DD-C568-4FDC-AEA1-010DDF450190}" destId="{5EAF0370-BC1A-4FB1-B281-F818AA24641E}" srcOrd="1" destOrd="0" presId="urn:microsoft.com/office/officeart/2005/8/layout/radial1"/>
    <dgm:cxn modelId="{EA9DE6FE-52FA-480E-84F5-E7313565FB12}" type="presOf" srcId="{B3A5D356-BB82-4D98-A3AA-ED915D2CEE83}" destId="{3ECC9D49-FE15-48AA-82FD-1E02D5A2A486}" srcOrd="1" destOrd="0" presId="urn:microsoft.com/office/officeart/2005/8/layout/radial1"/>
    <dgm:cxn modelId="{E30268C7-01A4-4182-8EB6-1A664F855DD9}" type="presOf" srcId="{1E14DD09-3896-4727-A20E-962F7BBA45CC}" destId="{BE883673-31FC-4296-A77F-96047133AA4D}" srcOrd="0" destOrd="0" presId="urn:microsoft.com/office/officeart/2005/8/layout/radial1"/>
    <dgm:cxn modelId="{4BB7D2C8-6244-4F5B-B8F1-BB6BA8725668}" type="presOf" srcId="{BDADE8C2-9FA5-4610-BF1F-16F8EBFEB2EF}" destId="{5A868146-A129-49FC-9C68-337A454BADD9}" srcOrd="0" destOrd="0" presId="urn:microsoft.com/office/officeart/2005/8/layout/radial1"/>
    <dgm:cxn modelId="{2E507678-DED9-40D5-BA21-B586BD299B1F}" type="presOf" srcId="{BE3C8647-6740-42DD-A724-076618339087}" destId="{9053C4AF-482E-472B-8832-2D2E626DFFC6}" srcOrd="1" destOrd="0" presId="urn:microsoft.com/office/officeart/2005/8/layout/radial1"/>
    <dgm:cxn modelId="{6F1DEF3E-D36C-4FAB-905D-C43BBCE0C511}" type="presOf" srcId="{BE3C8647-6740-42DD-A724-076618339087}" destId="{94D9B421-7966-44A9-8F80-A062F9906820}" srcOrd="0" destOrd="0" presId="urn:microsoft.com/office/officeart/2005/8/layout/radial1"/>
    <dgm:cxn modelId="{4DEA7941-322C-4A65-9065-EEA1FB8B8A17}" srcId="{1E14DD09-3896-4727-A20E-962F7BBA45CC}" destId="{BDADE8C2-9FA5-4610-BF1F-16F8EBFEB2EF}" srcOrd="0" destOrd="0" parTransId="{9C2B165F-A490-4F55-9334-068AFCA6DCCC}" sibTransId="{6F876FFC-B36A-4087-BE15-AEDB86299BD0}"/>
    <dgm:cxn modelId="{A549A398-869E-4693-A748-402D94B88C75}" type="presOf" srcId="{AC76506B-5C11-4C4C-A7EB-7C842929E231}" destId="{4BADAF48-0B36-4296-A147-3C9F89C2D672}" srcOrd="0" destOrd="0" presId="urn:microsoft.com/office/officeart/2005/8/layout/radial1"/>
    <dgm:cxn modelId="{D2E5C39F-615B-43B8-B242-9165CC154EEE}" type="presOf" srcId="{30BB7512-340A-45B4-872B-9B450C18DBD6}" destId="{3F7F152E-F3A5-4817-A582-57FEB77F56E4}" srcOrd="0" destOrd="0" presId="urn:microsoft.com/office/officeart/2005/8/layout/radial1"/>
    <dgm:cxn modelId="{F6DB965A-2928-40DD-B0BD-5C38CF89ABDD}" type="presOf" srcId="{3649B23A-58D4-43E5-BAF5-E1CDA231D8EE}" destId="{9ED00F67-03B8-4623-826A-B187831B3FC2}" srcOrd="0" destOrd="0" presId="urn:microsoft.com/office/officeart/2005/8/layout/radial1"/>
    <dgm:cxn modelId="{00CDB626-811F-4FC7-B1C6-2FD33FC58C39}" type="presParOf" srcId="{BE883673-31FC-4296-A77F-96047133AA4D}" destId="{5A868146-A129-49FC-9C68-337A454BADD9}" srcOrd="0" destOrd="0" presId="urn:microsoft.com/office/officeart/2005/8/layout/radial1"/>
    <dgm:cxn modelId="{A56F1FF1-8F5E-483D-86A7-5770711E020E}" type="presParOf" srcId="{BE883673-31FC-4296-A77F-96047133AA4D}" destId="{F9454C8B-8ACA-4D00-BC56-F23CB927347C}" srcOrd="1" destOrd="0" presId="urn:microsoft.com/office/officeart/2005/8/layout/radial1"/>
    <dgm:cxn modelId="{3E967CEC-4291-42D8-A643-084DD89C70B5}" type="presParOf" srcId="{F9454C8B-8ACA-4D00-BC56-F23CB927347C}" destId="{5EAF0370-BC1A-4FB1-B281-F818AA24641E}" srcOrd="0" destOrd="0" presId="urn:microsoft.com/office/officeart/2005/8/layout/radial1"/>
    <dgm:cxn modelId="{C0224242-1E93-4A85-B535-8BCF48AA762A}" type="presParOf" srcId="{BE883673-31FC-4296-A77F-96047133AA4D}" destId="{4D2A5999-838E-4AD6-9897-7C716CCF2455}" srcOrd="2" destOrd="0" presId="urn:microsoft.com/office/officeart/2005/8/layout/radial1"/>
    <dgm:cxn modelId="{DF469AE9-3D0B-427A-9872-AB314DD13ABF}" type="presParOf" srcId="{BE883673-31FC-4296-A77F-96047133AA4D}" destId="{94D9B421-7966-44A9-8F80-A062F9906820}" srcOrd="3" destOrd="0" presId="urn:microsoft.com/office/officeart/2005/8/layout/radial1"/>
    <dgm:cxn modelId="{A48FF132-663E-4E82-84AB-D1BC9F3C2881}" type="presParOf" srcId="{94D9B421-7966-44A9-8F80-A062F9906820}" destId="{9053C4AF-482E-472B-8832-2D2E626DFFC6}" srcOrd="0" destOrd="0" presId="urn:microsoft.com/office/officeart/2005/8/layout/radial1"/>
    <dgm:cxn modelId="{55CAE1A8-BE63-4A39-A596-55C24058E5B1}" type="presParOf" srcId="{BE883673-31FC-4296-A77F-96047133AA4D}" destId="{9ED00F67-03B8-4623-826A-B187831B3FC2}" srcOrd="4" destOrd="0" presId="urn:microsoft.com/office/officeart/2005/8/layout/radial1"/>
    <dgm:cxn modelId="{C48C78C6-637A-4BDA-B932-70A736EFBEA7}" type="presParOf" srcId="{BE883673-31FC-4296-A77F-96047133AA4D}" destId="{4BADAF48-0B36-4296-A147-3C9F89C2D672}" srcOrd="5" destOrd="0" presId="urn:microsoft.com/office/officeart/2005/8/layout/radial1"/>
    <dgm:cxn modelId="{1D7189D5-90DA-4BC5-8DA8-F856AEA8AB78}" type="presParOf" srcId="{4BADAF48-0B36-4296-A147-3C9F89C2D672}" destId="{2394ACEF-ED09-4D2C-859B-082E86920C08}" srcOrd="0" destOrd="0" presId="urn:microsoft.com/office/officeart/2005/8/layout/radial1"/>
    <dgm:cxn modelId="{1D9CC9D4-11E9-4854-A04A-F1ED93626F63}" type="presParOf" srcId="{BE883673-31FC-4296-A77F-96047133AA4D}" destId="{3F7F152E-F3A5-4817-A582-57FEB77F56E4}" srcOrd="6" destOrd="0" presId="urn:microsoft.com/office/officeart/2005/8/layout/radial1"/>
    <dgm:cxn modelId="{259AB954-AE03-4DE9-926C-4DAF5B821D95}" type="presParOf" srcId="{BE883673-31FC-4296-A77F-96047133AA4D}" destId="{67863599-CF73-4722-A846-471913AEB71D}" srcOrd="7" destOrd="0" presId="urn:microsoft.com/office/officeart/2005/8/layout/radial1"/>
    <dgm:cxn modelId="{913974E0-7612-47CC-91E3-FB4E41696243}" type="presParOf" srcId="{67863599-CF73-4722-A846-471913AEB71D}" destId="{3ECC9D49-FE15-48AA-82FD-1E02D5A2A486}" srcOrd="0" destOrd="0" presId="urn:microsoft.com/office/officeart/2005/8/layout/radial1"/>
    <dgm:cxn modelId="{C9FB0259-C233-457B-B61B-D4BDA0D21363}" type="presParOf" srcId="{BE883673-31FC-4296-A77F-96047133AA4D}" destId="{0177DBBB-D2AD-4180-A6B3-0FF004DA9F95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868146-A129-49FC-9C68-337A454BADD9}">
      <dsp:nvSpPr>
        <dsp:cNvPr id="0" name=""/>
        <dsp:cNvSpPr/>
      </dsp:nvSpPr>
      <dsp:spPr>
        <a:xfrm>
          <a:off x="3748013" y="2370857"/>
          <a:ext cx="1819423" cy="18194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sz="2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  Leggo e           scrivo</a:t>
          </a:r>
          <a:endParaRPr kumimoji="0" lang="it-IT" sz="21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sz="2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con gli  oggetti </a:t>
          </a:r>
          <a:endParaRPr kumimoji="0" lang="it-IT" sz="21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748013" y="2370857"/>
        <a:ext cx="1819423" cy="1819423"/>
      </dsp:txXfrm>
    </dsp:sp>
    <dsp:sp modelId="{F9454C8B-8ACA-4D00-BC56-F23CB927347C}">
      <dsp:nvSpPr>
        <dsp:cNvPr id="0" name=""/>
        <dsp:cNvSpPr/>
      </dsp:nvSpPr>
      <dsp:spPr>
        <a:xfrm rot="16200000">
          <a:off x="4383662" y="2079216"/>
          <a:ext cx="548125" cy="35156"/>
        </a:xfrm>
        <a:custGeom>
          <a:avLst/>
          <a:gdLst/>
          <a:ahLst/>
          <a:cxnLst/>
          <a:rect l="0" t="0" r="0" b="0"/>
          <a:pathLst>
            <a:path>
              <a:moveTo>
                <a:pt x="0" y="17578"/>
              </a:moveTo>
              <a:lnTo>
                <a:pt x="548125" y="175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6200000">
        <a:off x="4644021" y="2083091"/>
        <a:ext cx="27406" cy="27406"/>
      </dsp:txXfrm>
    </dsp:sp>
    <dsp:sp modelId="{4D2A5999-838E-4AD6-9897-7C716CCF2455}">
      <dsp:nvSpPr>
        <dsp:cNvPr id="0" name=""/>
        <dsp:cNvSpPr/>
      </dsp:nvSpPr>
      <dsp:spPr>
        <a:xfrm>
          <a:off x="3748013" y="3307"/>
          <a:ext cx="1819423" cy="18194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Gettoni colorati</a:t>
          </a:r>
          <a:endParaRPr kumimoji="0" lang="it-IT" sz="16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sul quaderno</a:t>
          </a:r>
          <a:endParaRPr kumimoji="0" lang="it-IT" sz="16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748013" y="3307"/>
        <a:ext cx="1819423" cy="1819423"/>
      </dsp:txXfrm>
    </dsp:sp>
    <dsp:sp modelId="{94D9B421-7966-44A9-8F80-A062F9906820}">
      <dsp:nvSpPr>
        <dsp:cNvPr id="0" name=""/>
        <dsp:cNvSpPr/>
      </dsp:nvSpPr>
      <dsp:spPr>
        <a:xfrm rot="56268">
          <a:off x="5567232" y="3288004"/>
          <a:ext cx="1237224" cy="35156"/>
        </a:xfrm>
        <a:custGeom>
          <a:avLst/>
          <a:gdLst/>
          <a:ahLst/>
          <a:cxnLst/>
          <a:rect l="0" t="0" r="0" b="0"/>
          <a:pathLst>
            <a:path>
              <a:moveTo>
                <a:pt x="0" y="17578"/>
              </a:moveTo>
              <a:lnTo>
                <a:pt x="1237224" y="175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56268">
        <a:off x="6154913" y="3274652"/>
        <a:ext cx="61861" cy="61861"/>
      </dsp:txXfrm>
    </dsp:sp>
    <dsp:sp modelId="{9ED00F67-03B8-4623-826A-B187831B3FC2}">
      <dsp:nvSpPr>
        <dsp:cNvPr id="0" name=""/>
        <dsp:cNvSpPr/>
      </dsp:nvSpPr>
      <dsp:spPr>
        <a:xfrm>
          <a:off x="6804251" y="2420885"/>
          <a:ext cx="1819423" cy="18194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Orientamento di forme geometriche sul banco.</a:t>
          </a:r>
          <a:endParaRPr kumimoji="0" lang="it-IT" sz="16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6804251" y="2420885"/>
        <a:ext cx="1819423" cy="1819423"/>
      </dsp:txXfrm>
    </dsp:sp>
    <dsp:sp modelId="{4BADAF48-0B36-4296-A147-3C9F89C2D672}">
      <dsp:nvSpPr>
        <dsp:cNvPr id="0" name=""/>
        <dsp:cNvSpPr/>
      </dsp:nvSpPr>
      <dsp:spPr>
        <a:xfrm rot="7705503">
          <a:off x="3354603" y="4332119"/>
          <a:ext cx="909957" cy="35156"/>
        </a:xfrm>
        <a:custGeom>
          <a:avLst/>
          <a:gdLst/>
          <a:ahLst/>
          <a:cxnLst/>
          <a:rect l="0" t="0" r="0" b="0"/>
          <a:pathLst>
            <a:path>
              <a:moveTo>
                <a:pt x="0" y="17578"/>
              </a:moveTo>
              <a:lnTo>
                <a:pt x="909957" y="175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7705503">
        <a:off x="3786833" y="4326948"/>
        <a:ext cx="45497" cy="45497"/>
      </dsp:txXfrm>
    </dsp:sp>
    <dsp:sp modelId="{3F7F152E-F3A5-4817-A582-57FEB77F56E4}">
      <dsp:nvSpPr>
        <dsp:cNvPr id="0" name=""/>
        <dsp:cNvSpPr/>
      </dsp:nvSpPr>
      <dsp:spPr>
        <a:xfrm>
          <a:off x="2051728" y="4509114"/>
          <a:ext cx="1819423" cy="18194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Orientamento del musetto dei pesciolini</a:t>
          </a:r>
          <a:endParaRPr kumimoji="0" lang="it-IT" sz="16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051728" y="4509114"/>
        <a:ext cx="1819423" cy="1819423"/>
      </dsp:txXfrm>
    </dsp:sp>
    <dsp:sp modelId="{67863599-CF73-4722-A846-471913AEB71D}">
      <dsp:nvSpPr>
        <dsp:cNvPr id="0" name=""/>
        <dsp:cNvSpPr/>
      </dsp:nvSpPr>
      <dsp:spPr>
        <a:xfrm rot="10970073">
          <a:off x="2212897" y="3179995"/>
          <a:ext cx="1537169" cy="35156"/>
        </a:xfrm>
        <a:custGeom>
          <a:avLst/>
          <a:gdLst/>
          <a:ahLst/>
          <a:cxnLst/>
          <a:rect l="0" t="0" r="0" b="0"/>
          <a:pathLst>
            <a:path>
              <a:moveTo>
                <a:pt x="0" y="17578"/>
              </a:moveTo>
              <a:lnTo>
                <a:pt x="1537169" y="175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0970073">
        <a:off x="2943052" y="3159144"/>
        <a:ext cx="76858" cy="76858"/>
      </dsp:txXfrm>
    </dsp:sp>
    <dsp:sp modelId="{0177DBBB-D2AD-4180-A6B3-0FF004DA9F95}">
      <dsp:nvSpPr>
        <dsp:cNvPr id="0" name=""/>
        <dsp:cNvSpPr/>
      </dsp:nvSpPr>
      <dsp:spPr>
        <a:xfrm>
          <a:off x="395526" y="2204866"/>
          <a:ext cx="1819423" cy="18194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Con la pasta </a:t>
          </a:r>
        </a:p>
      </dsp:txBody>
      <dsp:txXfrm>
        <a:off x="395526" y="2204866"/>
        <a:ext cx="1819423" cy="1819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9B9C6-41F3-4122-A89D-5F4EB71E27B8}" type="datetimeFigureOut">
              <a:rPr lang="it-IT" smtClean="0"/>
              <a:pPr/>
              <a:t>23/04/2013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014E1-EEEC-432A-98B1-089000C8D22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7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1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1913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950545-225D-4CBC-B601-F5155437C52D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2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733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3245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6B58DC-E45E-4650-906E-8C103BAB1CDE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EC2E-67CC-4AB6-AFFF-D23ED0573EE5}" type="datetime1">
              <a:rPr lang="it-IT" smtClean="0"/>
              <a:pPr/>
              <a:t>23/04/2013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5311B-94C4-4DE7-A28E-FCC623FB0EEE}" type="datetime1">
              <a:rPr lang="it-IT" smtClean="0"/>
              <a:pPr/>
              <a:t>23/04/2013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6ABA-E716-411D-914F-D59882712D3D}" type="datetime1">
              <a:rPr lang="it-IT" smtClean="0"/>
              <a:pPr/>
              <a:t>23/04/2013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68FF-D77B-4BB0-A785-B43E3A02252D}" type="datetime1">
              <a:rPr lang="it-IT" smtClean="0"/>
              <a:pPr/>
              <a:t>23/04/2013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DC42-042C-4FF2-806C-6815415755C8}" type="datetime1">
              <a:rPr lang="it-IT" smtClean="0"/>
              <a:pPr/>
              <a:t>23/04/2013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0F7A-B2AE-437C-AD2D-E2DFE7624C37}" type="datetime1">
              <a:rPr lang="it-IT" smtClean="0"/>
              <a:pPr/>
              <a:t>23/04/2013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65BF-1AAF-4434-84CA-F26634C30903}" type="datetime1">
              <a:rPr lang="it-IT" smtClean="0"/>
              <a:pPr/>
              <a:t>23/04/2013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E9D3-3768-4075-AB9B-8D4897879CA3}" type="datetime1">
              <a:rPr lang="it-IT" smtClean="0"/>
              <a:pPr/>
              <a:t>23/04/2013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9B1A3-B7BD-4679-9D54-093696145482}" type="datetime1">
              <a:rPr lang="it-IT" smtClean="0"/>
              <a:pPr/>
              <a:t>23/04/2013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011A-A8FE-4989-A9DD-0CD202C27B1D}" type="datetime1">
              <a:rPr lang="it-IT" smtClean="0"/>
              <a:pPr/>
              <a:t>23/04/2013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DBEE8-933F-46D4-9276-A2FD5F9D265D}" type="datetime1">
              <a:rPr lang="it-IT" smtClean="0"/>
              <a:pPr/>
              <a:t>23/04/2013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3D73B-C250-4F53-99AE-93E12F548C3E}" type="datetime1">
              <a:rPr lang="it-IT" smtClean="0"/>
              <a:pPr/>
              <a:t>23/04/2013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6404248" cy="648072"/>
          </a:xfrm>
          <a:ln w="5715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SCHEMA OPERATIVO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79512" y="1988840"/>
            <a:ext cx="1821461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it-IT" b="1" dirty="0" smtClean="0"/>
              <a:t>LEGGO E SCRIVO </a:t>
            </a:r>
          </a:p>
          <a:p>
            <a:r>
              <a:rPr lang="it-IT" b="1" dirty="0" smtClean="0"/>
              <a:t>CON IL CORPO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2411760" y="1124744"/>
            <a:ext cx="1728192" cy="93610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dirty="0" smtClean="0"/>
              <a:t>strisciare</a:t>
            </a:r>
          </a:p>
          <a:p>
            <a:pPr lvl="0"/>
            <a:r>
              <a:rPr lang="it-IT" dirty="0" smtClean="0"/>
              <a:t>rotolare</a:t>
            </a:r>
          </a:p>
          <a:p>
            <a:pPr lvl="0"/>
            <a:r>
              <a:rPr lang="it-IT" dirty="0" smtClean="0"/>
              <a:t>gattonare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6300192" y="1124744"/>
            <a:ext cx="2592288" cy="147732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it-IT" dirty="0" smtClean="0"/>
              <a:t>Giochi vari</a:t>
            </a:r>
          </a:p>
          <a:p>
            <a:pPr lvl="1"/>
            <a:r>
              <a:rPr lang="it-IT" dirty="0" smtClean="0"/>
              <a:t>Filastrocche  </a:t>
            </a:r>
          </a:p>
          <a:p>
            <a:pPr lvl="1"/>
            <a:r>
              <a:rPr lang="it-IT" dirty="0" smtClean="0"/>
              <a:t>storie di movimento</a:t>
            </a:r>
          </a:p>
          <a:p>
            <a:pPr lvl="1"/>
            <a:r>
              <a:rPr lang="it-IT" dirty="0" smtClean="0"/>
              <a:t>Scatoline chiuse</a:t>
            </a:r>
          </a:p>
          <a:p>
            <a:pPr lvl="1"/>
            <a:r>
              <a:rPr lang="it-IT" dirty="0" smtClean="0"/>
              <a:t>Il gatto </a:t>
            </a:r>
          </a:p>
        </p:txBody>
      </p:sp>
      <p:sp>
        <p:nvSpPr>
          <p:cNvPr id="8" name="Rettangolo 7"/>
          <p:cNvSpPr/>
          <p:nvPr/>
        </p:nvSpPr>
        <p:spPr>
          <a:xfrm>
            <a:off x="2123728" y="2492896"/>
            <a:ext cx="2542556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it-IT" dirty="0" smtClean="0"/>
              <a:t>Stimolazione della pianta</a:t>
            </a:r>
          </a:p>
          <a:p>
            <a:pPr lvl="0"/>
            <a:r>
              <a:rPr lang="it-IT" dirty="0" smtClean="0"/>
              <a:t> del piede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5004048" y="2780928"/>
            <a:ext cx="1835759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it-IT" dirty="0" smtClean="0">
                <a:latin typeface="Comic Sans MS" pitchFamily="66" charset="0"/>
              </a:rPr>
              <a:t>con canzoncine </a:t>
            </a:r>
          </a:p>
          <a:p>
            <a:pPr lvl="0"/>
            <a:r>
              <a:rPr lang="it-IT" dirty="0" smtClean="0">
                <a:latin typeface="Comic Sans MS" pitchFamily="66" charset="0"/>
              </a:rPr>
              <a:t>e filastrocche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5004048" y="3645024"/>
            <a:ext cx="180658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it-IT" dirty="0" smtClean="0"/>
              <a:t>con vari materiali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7092280" y="3068960"/>
            <a:ext cx="1835696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dirty="0" smtClean="0"/>
              <a:t>Esplorazione libera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2195736" y="3284984"/>
            <a:ext cx="2021579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it-IT" dirty="0" smtClean="0">
                <a:latin typeface="Calibri" pitchFamily="34" charset="0"/>
              </a:rPr>
              <a:t>Stimolazione della </a:t>
            </a:r>
          </a:p>
          <a:p>
            <a:r>
              <a:rPr lang="it-IT" dirty="0" smtClean="0">
                <a:latin typeface="Calibri" pitchFamily="34" charset="0"/>
              </a:rPr>
              <a:t>mano </a:t>
            </a:r>
            <a:endParaRPr lang="it-IT" dirty="0">
              <a:latin typeface="Calibri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051720" y="7976180"/>
            <a:ext cx="3284557" cy="69799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800" kern="1200" dirty="0" smtClean="0"/>
              <a:t>direzionalità</a:t>
            </a:r>
            <a:endParaRPr lang="it-IT" sz="2800" kern="12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899592" y="4437112"/>
            <a:ext cx="136815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Direzionalità</a:t>
            </a:r>
            <a:endParaRPr lang="it-IT" dirty="0"/>
          </a:p>
        </p:txBody>
      </p:sp>
      <p:sp>
        <p:nvSpPr>
          <p:cNvPr id="21" name="Rettangolo 20"/>
          <p:cNvSpPr/>
          <p:nvPr/>
        </p:nvSpPr>
        <p:spPr>
          <a:xfrm>
            <a:off x="3059832" y="4293096"/>
            <a:ext cx="1853264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it-IT" dirty="0" smtClean="0"/>
              <a:t>Con il telo a terra </a:t>
            </a:r>
            <a:endParaRPr lang="it-IT" dirty="0"/>
          </a:p>
        </p:txBody>
      </p:sp>
      <p:sp>
        <p:nvSpPr>
          <p:cNvPr id="22" name="Rettangolo 21"/>
          <p:cNvSpPr/>
          <p:nvPr/>
        </p:nvSpPr>
        <p:spPr>
          <a:xfrm>
            <a:off x="5076056" y="4581128"/>
            <a:ext cx="1772921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it-IT" dirty="0" smtClean="0"/>
              <a:t>Gioco  del ditino 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3059832" y="4797152"/>
            <a:ext cx="18002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In piedi</a:t>
            </a:r>
            <a:endParaRPr lang="it-IT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7308304" y="4509120"/>
            <a:ext cx="158417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Avanti – dietro</a:t>
            </a:r>
          </a:p>
          <a:p>
            <a:r>
              <a:rPr lang="it-IT" dirty="0" smtClean="0"/>
              <a:t>Sole -dado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4499992" y="1196752"/>
            <a:ext cx="1584176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Liberamente nello spazio</a:t>
            </a:r>
          </a:p>
          <a:p>
            <a:r>
              <a:rPr lang="it-IT" dirty="0" smtClean="0"/>
              <a:t>(per osservazione)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2987824" y="5301208"/>
            <a:ext cx="18002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tocchi</a:t>
            </a:r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5076056" y="5157192"/>
            <a:ext cx="194421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Con giochi –filastrocche </a:t>
            </a:r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251520" y="6093296"/>
            <a:ext cx="15841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Presa di mano</a:t>
            </a:r>
            <a:endParaRPr lang="it-IT" dirty="0"/>
          </a:p>
        </p:txBody>
      </p:sp>
      <p:sp>
        <p:nvSpPr>
          <p:cNvPr id="30" name="Rettangolo 29"/>
          <p:cNvSpPr/>
          <p:nvPr/>
        </p:nvSpPr>
        <p:spPr>
          <a:xfrm>
            <a:off x="2051720" y="6165304"/>
            <a:ext cx="2559547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it-IT" dirty="0" smtClean="0"/>
              <a:t>Arrampicarsi liberamente</a:t>
            </a:r>
            <a:endParaRPr lang="it-IT" dirty="0"/>
          </a:p>
        </p:txBody>
      </p:sp>
      <p:sp>
        <p:nvSpPr>
          <p:cNvPr id="31" name="Rettangolo 30"/>
          <p:cNvSpPr/>
          <p:nvPr/>
        </p:nvSpPr>
        <p:spPr>
          <a:xfrm>
            <a:off x="5004048" y="5877272"/>
            <a:ext cx="2274597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 smtClean="0"/>
              <a:t>Giochi con le bottiglie </a:t>
            </a:r>
            <a:endParaRPr lang="it-IT" dirty="0"/>
          </a:p>
        </p:txBody>
      </p:sp>
      <p:sp>
        <p:nvSpPr>
          <p:cNvPr id="32" name="Rettangolo 31"/>
          <p:cNvSpPr/>
          <p:nvPr/>
        </p:nvSpPr>
        <p:spPr>
          <a:xfrm>
            <a:off x="5076056" y="6309320"/>
            <a:ext cx="3263522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 smtClean="0"/>
              <a:t>Gioco con le cannucce da infilare</a:t>
            </a:r>
            <a:endParaRPr lang="it-IT" dirty="0"/>
          </a:p>
        </p:txBody>
      </p:sp>
      <p:cxnSp>
        <p:nvCxnSpPr>
          <p:cNvPr id="34" name="Connettore 1 33"/>
          <p:cNvCxnSpPr>
            <a:stCxn id="4" idx="3"/>
          </p:cNvCxnSpPr>
          <p:nvPr/>
        </p:nvCxnSpPr>
        <p:spPr>
          <a:xfrm flipV="1">
            <a:off x="2000973" y="1916832"/>
            <a:ext cx="338779" cy="395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>
            <a:stCxn id="4" idx="3"/>
          </p:cNvCxnSpPr>
          <p:nvPr/>
        </p:nvCxnSpPr>
        <p:spPr>
          <a:xfrm>
            <a:off x="2000973" y="2312006"/>
            <a:ext cx="122755" cy="3249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Forma 39"/>
          <p:cNvCxnSpPr>
            <a:endCxn id="12" idx="1"/>
          </p:cNvCxnSpPr>
          <p:nvPr/>
        </p:nvCxnSpPr>
        <p:spPr>
          <a:xfrm rot="16200000" flipH="1">
            <a:off x="1602105" y="3014519"/>
            <a:ext cx="899230" cy="28803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>
            <a:endCxn id="25" idx="1"/>
          </p:cNvCxnSpPr>
          <p:nvPr/>
        </p:nvCxnSpPr>
        <p:spPr>
          <a:xfrm>
            <a:off x="4139952" y="1772816"/>
            <a:ext cx="360040" cy="24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>
            <a:endCxn id="6" idx="1"/>
          </p:cNvCxnSpPr>
          <p:nvPr/>
        </p:nvCxnSpPr>
        <p:spPr>
          <a:xfrm>
            <a:off x="6156176" y="1844824"/>
            <a:ext cx="144016" cy="18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1 54"/>
          <p:cNvCxnSpPr/>
          <p:nvPr/>
        </p:nvCxnSpPr>
        <p:spPr>
          <a:xfrm>
            <a:off x="4716016" y="2924944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/>
          <p:nvPr/>
        </p:nvCxnSpPr>
        <p:spPr>
          <a:xfrm flipV="1">
            <a:off x="4283968" y="3284984"/>
            <a:ext cx="64807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>
            <a:off x="4355976" y="3717032"/>
            <a:ext cx="50405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60"/>
          <p:cNvCxnSpPr/>
          <p:nvPr/>
        </p:nvCxnSpPr>
        <p:spPr>
          <a:xfrm>
            <a:off x="4716016" y="2924944"/>
            <a:ext cx="28803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1 62"/>
          <p:cNvCxnSpPr/>
          <p:nvPr/>
        </p:nvCxnSpPr>
        <p:spPr>
          <a:xfrm>
            <a:off x="6876256" y="3212976"/>
            <a:ext cx="14401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0" idx="3"/>
          </p:cNvCxnSpPr>
          <p:nvPr/>
        </p:nvCxnSpPr>
        <p:spPr>
          <a:xfrm flipV="1">
            <a:off x="6810633" y="3573016"/>
            <a:ext cx="281647" cy="256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1 71"/>
          <p:cNvCxnSpPr/>
          <p:nvPr/>
        </p:nvCxnSpPr>
        <p:spPr>
          <a:xfrm>
            <a:off x="4860032" y="4581128"/>
            <a:ext cx="234968" cy="31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1 75"/>
          <p:cNvCxnSpPr>
            <a:endCxn id="20" idx="3"/>
          </p:cNvCxnSpPr>
          <p:nvPr/>
        </p:nvCxnSpPr>
        <p:spPr>
          <a:xfrm flipH="1">
            <a:off x="2267744" y="4509120"/>
            <a:ext cx="720080" cy="112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1 78"/>
          <p:cNvCxnSpPr/>
          <p:nvPr/>
        </p:nvCxnSpPr>
        <p:spPr>
          <a:xfrm>
            <a:off x="2339752" y="4653136"/>
            <a:ext cx="57606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1 81"/>
          <p:cNvCxnSpPr>
            <a:stCxn id="23" idx="3"/>
          </p:cNvCxnSpPr>
          <p:nvPr/>
        </p:nvCxnSpPr>
        <p:spPr>
          <a:xfrm flipV="1">
            <a:off x="4860032" y="4869160"/>
            <a:ext cx="216024" cy="112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1 83"/>
          <p:cNvCxnSpPr>
            <a:stCxn id="22" idx="3"/>
          </p:cNvCxnSpPr>
          <p:nvPr/>
        </p:nvCxnSpPr>
        <p:spPr>
          <a:xfrm>
            <a:off x="6848977" y="4765794"/>
            <a:ext cx="387319" cy="31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Forma 85"/>
          <p:cNvCxnSpPr>
            <a:endCxn id="26" idx="1"/>
          </p:cNvCxnSpPr>
          <p:nvPr/>
        </p:nvCxnSpPr>
        <p:spPr>
          <a:xfrm>
            <a:off x="1907704" y="4797152"/>
            <a:ext cx="1080120" cy="68872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26" idx="3"/>
            <a:endCxn id="27" idx="1"/>
          </p:cNvCxnSpPr>
          <p:nvPr/>
        </p:nvCxnSpPr>
        <p:spPr>
          <a:xfrm flipV="1">
            <a:off x="4788024" y="5480358"/>
            <a:ext cx="288032" cy="5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29" idx="3"/>
          </p:cNvCxnSpPr>
          <p:nvPr/>
        </p:nvCxnSpPr>
        <p:spPr>
          <a:xfrm>
            <a:off x="1835696" y="6277962"/>
            <a:ext cx="144016" cy="31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1 101"/>
          <p:cNvCxnSpPr>
            <a:stCxn id="30" idx="3"/>
          </p:cNvCxnSpPr>
          <p:nvPr/>
        </p:nvCxnSpPr>
        <p:spPr>
          <a:xfrm flipV="1">
            <a:off x="4611267" y="6093296"/>
            <a:ext cx="320773" cy="256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1 103"/>
          <p:cNvCxnSpPr>
            <a:stCxn id="30" idx="3"/>
            <a:endCxn id="32" idx="1"/>
          </p:cNvCxnSpPr>
          <p:nvPr/>
        </p:nvCxnSpPr>
        <p:spPr>
          <a:xfrm>
            <a:off x="4611267" y="6349970"/>
            <a:ext cx="464789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Segnaposto numero diapositiva 10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79512" y="692696"/>
            <a:ext cx="1821461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it-IT" b="1" dirty="0" smtClean="0"/>
              <a:t>LEGGO E SCRIVO </a:t>
            </a:r>
          </a:p>
          <a:p>
            <a:r>
              <a:rPr lang="it-IT" b="1" dirty="0" smtClean="0"/>
              <a:t>CON IL CORPO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2411760" y="188640"/>
            <a:ext cx="1728192" cy="93610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dirty="0" smtClean="0"/>
              <a:t>strisciare</a:t>
            </a:r>
          </a:p>
          <a:p>
            <a:pPr lvl="0"/>
            <a:r>
              <a:rPr lang="it-IT" dirty="0" smtClean="0"/>
              <a:t>rotolare</a:t>
            </a:r>
          </a:p>
          <a:p>
            <a:pPr lvl="0"/>
            <a:r>
              <a:rPr lang="it-IT" dirty="0" smtClean="0"/>
              <a:t>gattonare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6228184" y="188640"/>
            <a:ext cx="1872208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it-IT" dirty="0" smtClean="0"/>
              <a:t>Sulla linea</a:t>
            </a:r>
          </a:p>
        </p:txBody>
      </p:sp>
      <p:sp>
        <p:nvSpPr>
          <p:cNvPr id="8" name="Rettangolo 7"/>
          <p:cNvSpPr/>
          <p:nvPr/>
        </p:nvSpPr>
        <p:spPr>
          <a:xfrm>
            <a:off x="2339752" y="1268760"/>
            <a:ext cx="2542556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it-IT" dirty="0" smtClean="0"/>
              <a:t>Stimolazione della pianta</a:t>
            </a:r>
          </a:p>
          <a:p>
            <a:pPr lvl="0"/>
            <a:r>
              <a:rPr lang="it-IT" dirty="0" smtClean="0"/>
              <a:t> del piede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5004048" y="1772816"/>
            <a:ext cx="180658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it-IT" dirty="0" smtClean="0"/>
              <a:t>con vari materiali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2339752" y="2132856"/>
            <a:ext cx="2021579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it-IT" dirty="0" smtClean="0">
                <a:latin typeface="Calibri" pitchFamily="34" charset="0"/>
              </a:rPr>
              <a:t>Stimolazione della </a:t>
            </a:r>
          </a:p>
          <a:p>
            <a:r>
              <a:rPr lang="it-IT" dirty="0" smtClean="0">
                <a:latin typeface="Calibri" pitchFamily="34" charset="0"/>
              </a:rPr>
              <a:t>mano </a:t>
            </a:r>
            <a:endParaRPr lang="it-IT" dirty="0">
              <a:latin typeface="Calibri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051720" y="7976180"/>
            <a:ext cx="3284557" cy="69799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800" kern="1200" dirty="0" smtClean="0"/>
              <a:t>direzionalità</a:t>
            </a:r>
            <a:endParaRPr lang="it-IT" sz="2800" kern="12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179512" y="3140968"/>
            <a:ext cx="136815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Direzionalità</a:t>
            </a:r>
            <a:endParaRPr lang="it-IT" dirty="0"/>
          </a:p>
        </p:txBody>
      </p:sp>
      <p:sp>
        <p:nvSpPr>
          <p:cNvPr id="21" name="Rettangolo 20"/>
          <p:cNvSpPr/>
          <p:nvPr/>
        </p:nvSpPr>
        <p:spPr>
          <a:xfrm>
            <a:off x="2267744" y="2924944"/>
            <a:ext cx="1853264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it-IT" dirty="0" smtClean="0"/>
              <a:t>Con il telo a terra </a:t>
            </a:r>
            <a:endParaRPr lang="it-IT" dirty="0"/>
          </a:p>
        </p:txBody>
      </p:sp>
      <p:sp>
        <p:nvSpPr>
          <p:cNvPr id="22" name="Rettangolo 21"/>
          <p:cNvSpPr/>
          <p:nvPr/>
        </p:nvSpPr>
        <p:spPr>
          <a:xfrm>
            <a:off x="4499992" y="2996952"/>
            <a:ext cx="2292744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it-IT" dirty="0" smtClean="0"/>
              <a:t>Con rappresentazione 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2339752" y="3645024"/>
            <a:ext cx="18002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In piedi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4427984" y="188640"/>
            <a:ext cx="15841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Sulla corda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1979712" y="4221088"/>
            <a:ext cx="18002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tocchi</a:t>
            </a:r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4139952" y="4221088"/>
            <a:ext cx="194421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Con  tocchi </a:t>
            </a:r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1979712" y="4797152"/>
            <a:ext cx="15841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Presa di mano</a:t>
            </a:r>
            <a:endParaRPr lang="it-IT" dirty="0"/>
          </a:p>
        </p:txBody>
      </p:sp>
      <p:sp>
        <p:nvSpPr>
          <p:cNvPr id="31" name="Rettangolo 30"/>
          <p:cNvSpPr/>
          <p:nvPr/>
        </p:nvSpPr>
        <p:spPr>
          <a:xfrm>
            <a:off x="3779912" y="4797152"/>
            <a:ext cx="4176464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 smtClean="0"/>
              <a:t>Giochi con le bottiglie corrispondenza bolli </a:t>
            </a:r>
            <a:endParaRPr lang="it-IT" dirty="0"/>
          </a:p>
        </p:txBody>
      </p:sp>
      <p:sp>
        <p:nvSpPr>
          <p:cNvPr id="32" name="Rettangolo 31"/>
          <p:cNvSpPr/>
          <p:nvPr/>
        </p:nvSpPr>
        <p:spPr>
          <a:xfrm>
            <a:off x="3779912" y="5301208"/>
            <a:ext cx="2893356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 smtClean="0"/>
              <a:t>Gioco gincana sul quadrante </a:t>
            </a:r>
            <a:endParaRPr lang="it-IT" dirty="0"/>
          </a:p>
        </p:txBody>
      </p:sp>
      <p:cxnSp>
        <p:nvCxnSpPr>
          <p:cNvPr id="34" name="Connettore 1 33"/>
          <p:cNvCxnSpPr>
            <a:stCxn id="4" idx="3"/>
          </p:cNvCxnSpPr>
          <p:nvPr/>
        </p:nvCxnSpPr>
        <p:spPr>
          <a:xfrm flipV="1">
            <a:off x="2000973" y="620688"/>
            <a:ext cx="338779" cy="395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Forma 39"/>
          <p:cNvCxnSpPr>
            <a:endCxn id="12" idx="1"/>
          </p:cNvCxnSpPr>
          <p:nvPr/>
        </p:nvCxnSpPr>
        <p:spPr>
          <a:xfrm rot="16200000" flipH="1">
            <a:off x="1746121" y="1862391"/>
            <a:ext cx="899230" cy="28803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1 71"/>
          <p:cNvCxnSpPr/>
          <p:nvPr/>
        </p:nvCxnSpPr>
        <p:spPr>
          <a:xfrm>
            <a:off x="4211960" y="3140968"/>
            <a:ext cx="234968" cy="31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1 75"/>
          <p:cNvCxnSpPr>
            <a:endCxn id="20" idx="3"/>
          </p:cNvCxnSpPr>
          <p:nvPr/>
        </p:nvCxnSpPr>
        <p:spPr>
          <a:xfrm flipH="1">
            <a:off x="1547664" y="3212976"/>
            <a:ext cx="720080" cy="112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1 78"/>
          <p:cNvCxnSpPr/>
          <p:nvPr/>
        </p:nvCxnSpPr>
        <p:spPr>
          <a:xfrm>
            <a:off x="1619672" y="3429000"/>
            <a:ext cx="57606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Forma 85"/>
          <p:cNvCxnSpPr/>
          <p:nvPr/>
        </p:nvCxnSpPr>
        <p:spPr>
          <a:xfrm>
            <a:off x="827584" y="3501008"/>
            <a:ext cx="1080120" cy="68872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26" idx="3"/>
            <a:endCxn id="27" idx="1"/>
          </p:cNvCxnSpPr>
          <p:nvPr/>
        </p:nvCxnSpPr>
        <p:spPr>
          <a:xfrm>
            <a:off x="3779912" y="440575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/>
          <p:cNvSpPr txBox="1"/>
          <p:nvPr/>
        </p:nvSpPr>
        <p:spPr>
          <a:xfrm>
            <a:off x="8172400" y="260648"/>
            <a:ext cx="79208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Con ritmo</a:t>
            </a:r>
            <a:endParaRPr lang="it-IT" dirty="0"/>
          </a:p>
        </p:txBody>
      </p:sp>
      <p:sp>
        <p:nvSpPr>
          <p:cNvPr id="47" name="CasellaDiTesto 46"/>
          <p:cNvSpPr txBox="1"/>
          <p:nvPr/>
        </p:nvSpPr>
        <p:spPr>
          <a:xfrm>
            <a:off x="7812360" y="1052736"/>
            <a:ext cx="133164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Via - stop</a:t>
            </a:r>
            <a:endParaRPr lang="it-IT" dirty="0"/>
          </a:p>
        </p:txBody>
      </p:sp>
      <p:sp>
        <p:nvSpPr>
          <p:cNvPr id="48" name="CasellaDiTesto 47"/>
          <p:cNvSpPr txBox="1"/>
          <p:nvPr/>
        </p:nvSpPr>
        <p:spPr>
          <a:xfrm>
            <a:off x="6876256" y="1772816"/>
            <a:ext cx="194421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Seriazione libera</a:t>
            </a:r>
            <a:endParaRPr lang="it-IT" dirty="0"/>
          </a:p>
        </p:txBody>
      </p:sp>
      <p:sp>
        <p:nvSpPr>
          <p:cNvPr id="50" name="CasellaDiTesto 49"/>
          <p:cNvSpPr txBox="1"/>
          <p:nvPr/>
        </p:nvSpPr>
        <p:spPr>
          <a:xfrm>
            <a:off x="6372200" y="4221088"/>
            <a:ext cx="165618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Atteggiamenti </a:t>
            </a:r>
            <a:endParaRPr lang="it-IT" dirty="0"/>
          </a:p>
        </p:txBody>
      </p:sp>
      <p:cxnSp>
        <p:nvCxnSpPr>
          <p:cNvPr id="53" name="Connettore 1 52"/>
          <p:cNvCxnSpPr>
            <a:stCxn id="5" idx="3"/>
            <a:endCxn id="25" idx="1"/>
          </p:cNvCxnSpPr>
          <p:nvPr/>
        </p:nvCxnSpPr>
        <p:spPr>
          <a:xfrm flipV="1">
            <a:off x="4139952" y="373306"/>
            <a:ext cx="288032" cy="283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25" idx="3"/>
            <a:endCxn id="6" idx="1"/>
          </p:cNvCxnSpPr>
          <p:nvPr/>
        </p:nvCxnSpPr>
        <p:spPr>
          <a:xfrm>
            <a:off x="6012160" y="37330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1 65"/>
          <p:cNvCxnSpPr>
            <a:stCxn id="6" idx="3"/>
            <a:endCxn id="46" idx="1"/>
          </p:cNvCxnSpPr>
          <p:nvPr/>
        </p:nvCxnSpPr>
        <p:spPr>
          <a:xfrm>
            <a:off x="8100392" y="373306"/>
            <a:ext cx="72008" cy="210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6" idx="3"/>
          </p:cNvCxnSpPr>
          <p:nvPr/>
        </p:nvCxnSpPr>
        <p:spPr>
          <a:xfrm flipH="1">
            <a:off x="8028384" y="373306"/>
            <a:ext cx="72008" cy="607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1 69"/>
          <p:cNvCxnSpPr>
            <a:endCxn id="8" idx="1"/>
          </p:cNvCxnSpPr>
          <p:nvPr/>
        </p:nvCxnSpPr>
        <p:spPr>
          <a:xfrm>
            <a:off x="2051720" y="1484784"/>
            <a:ext cx="288032" cy="107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1 105"/>
          <p:cNvCxnSpPr/>
          <p:nvPr/>
        </p:nvCxnSpPr>
        <p:spPr>
          <a:xfrm>
            <a:off x="4932040" y="1700808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1 109"/>
          <p:cNvCxnSpPr/>
          <p:nvPr/>
        </p:nvCxnSpPr>
        <p:spPr>
          <a:xfrm flipV="1">
            <a:off x="4572000" y="2276872"/>
            <a:ext cx="50405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1 112"/>
          <p:cNvCxnSpPr/>
          <p:nvPr/>
        </p:nvCxnSpPr>
        <p:spPr>
          <a:xfrm flipV="1">
            <a:off x="4283968" y="3501008"/>
            <a:ext cx="50405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1 116"/>
          <p:cNvCxnSpPr/>
          <p:nvPr/>
        </p:nvCxnSpPr>
        <p:spPr>
          <a:xfrm>
            <a:off x="827584" y="1412776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Forma 118"/>
          <p:cNvCxnSpPr>
            <a:endCxn id="29" idx="1"/>
          </p:cNvCxnSpPr>
          <p:nvPr/>
        </p:nvCxnSpPr>
        <p:spPr>
          <a:xfrm rot="16200000" flipH="1">
            <a:off x="-164849" y="2837257"/>
            <a:ext cx="3497034" cy="79208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ttangolo 119"/>
          <p:cNvSpPr/>
          <p:nvPr/>
        </p:nvSpPr>
        <p:spPr>
          <a:xfrm>
            <a:off x="395536" y="5877272"/>
            <a:ext cx="250254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it-IT" b="1" dirty="0" smtClean="0"/>
              <a:t>GIOCHI SUL PAVIMENTO</a:t>
            </a:r>
            <a:endParaRPr lang="it-IT" dirty="0"/>
          </a:p>
        </p:txBody>
      </p:sp>
      <p:cxnSp>
        <p:nvCxnSpPr>
          <p:cNvPr id="122" name="Connettore 1 121"/>
          <p:cNvCxnSpPr/>
          <p:nvPr/>
        </p:nvCxnSpPr>
        <p:spPr>
          <a:xfrm>
            <a:off x="395536" y="1412776"/>
            <a:ext cx="72008" cy="4320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ttangolo 122"/>
          <p:cNvSpPr/>
          <p:nvPr/>
        </p:nvSpPr>
        <p:spPr>
          <a:xfrm>
            <a:off x="2987824" y="5877273"/>
            <a:ext cx="1800200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dirty="0" smtClean="0">
                <a:latin typeface="Calibri" pitchFamily="34" charset="0"/>
              </a:rPr>
              <a:t>Segui la stradina:</a:t>
            </a:r>
          </a:p>
          <a:p>
            <a:r>
              <a:rPr lang="it-IT" dirty="0" smtClean="0">
                <a:latin typeface="Calibri" pitchFamily="34" charset="0"/>
              </a:rPr>
              <a:t>-per colore</a:t>
            </a:r>
            <a:endParaRPr lang="it-IT" dirty="0">
              <a:latin typeface="Calibri" pitchFamily="34" charset="0"/>
            </a:endParaRPr>
          </a:p>
        </p:txBody>
      </p:sp>
      <p:sp>
        <p:nvSpPr>
          <p:cNvPr id="124" name="Rettangolo 123"/>
          <p:cNvSpPr/>
          <p:nvPr/>
        </p:nvSpPr>
        <p:spPr>
          <a:xfrm>
            <a:off x="4932040" y="5805264"/>
            <a:ext cx="3960440" cy="95410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1400" b="1" dirty="0" smtClean="0">
                <a:latin typeface="Calibri" pitchFamily="34" charset="0"/>
              </a:rPr>
              <a:t>Gioco di corrispondenza</a:t>
            </a:r>
            <a:r>
              <a:rPr lang="it-IT" sz="1400" dirty="0" smtClean="0">
                <a:latin typeface="Calibri" pitchFamily="34" charset="0"/>
              </a:rPr>
              <a:t>. </a:t>
            </a:r>
          </a:p>
          <a:p>
            <a:r>
              <a:rPr lang="it-IT" sz="1400" dirty="0" smtClean="0">
                <a:latin typeface="Calibri" pitchFamily="34" charset="0"/>
              </a:rPr>
              <a:t>Ogni bambino ha in mano un </a:t>
            </a:r>
            <a:r>
              <a:rPr lang="it-IT" sz="1400" b="1" dirty="0" smtClean="0">
                <a:latin typeface="Calibri" pitchFamily="34" charset="0"/>
              </a:rPr>
              <a:t>bollo colorato (lo posso proporre con i blocchi logici)</a:t>
            </a:r>
            <a:r>
              <a:rPr lang="it-IT" sz="1400" dirty="0" smtClean="0">
                <a:latin typeface="Calibri" pitchFamily="34" charset="0"/>
              </a:rPr>
              <a:t>e al via va a posizionarsi sul bollo per terra dello stesso colore </a:t>
            </a:r>
            <a:endParaRPr lang="it-IT" sz="1400" dirty="0">
              <a:latin typeface="Calibri" pitchFamily="34" charset="0"/>
            </a:endParaRPr>
          </a:p>
        </p:txBody>
      </p:sp>
      <p:sp>
        <p:nvSpPr>
          <p:cNvPr id="125" name="Segnaposto numero diapositiva 1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3" name="CasellaDiTesto 1"/>
          <p:cNvSpPr txBox="1">
            <a:spLocks noChangeArrowheads="1"/>
          </p:cNvSpPr>
          <p:nvPr/>
        </p:nvSpPr>
        <p:spPr bwMode="auto">
          <a:xfrm>
            <a:off x="323528" y="404664"/>
            <a:ext cx="2304256" cy="120032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dirty="0">
                <a:latin typeface="Aharoni"/>
                <a:ea typeface="Aharoni"/>
                <a:cs typeface="Aharoni"/>
              </a:rPr>
              <a:t>LEGGO E SCRIVO CON GLI OGGETTI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771800" y="260648"/>
            <a:ext cx="5832996" cy="36933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b="1" dirty="0">
                <a:solidFill>
                  <a:schemeClr val="bg1"/>
                </a:solidFill>
                <a:latin typeface="+mn-lt"/>
                <a:cs typeface="+mn-cs"/>
              </a:rPr>
              <a:t>Riconoscimento di oggetti ad occhi bendati.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dirty="0">
                <a:latin typeface="+mn-lt"/>
                <a:cs typeface="+mn-cs"/>
              </a:rPr>
              <a:t>In un sacchetto  mettere degli oggetti conosciuti dal bambino.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dirty="0">
                <a:latin typeface="+mn-lt"/>
                <a:cs typeface="+mn-cs"/>
              </a:rPr>
              <a:t>Se il bambino è piccolo  si inizia con un oggetto alla volta.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dirty="0">
                <a:latin typeface="+mn-lt"/>
                <a:cs typeface="+mn-cs"/>
              </a:rPr>
              <a:t>Iniziare con la  stimolazione della mano  (filastrocca …)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dirty="0">
                <a:latin typeface="+mn-lt"/>
                <a:cs typeface="+mn-cs"/>
              </a:rPr>
              <a:t>Il bambino infila le manine nel sacchetto, afferra l’oggetto, lo legge con le mani e poi dice cos’è.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dirty="0">
                <a:latin typeface="+mn-lt"/>
                <a:cs typeface="+mn-cs"/>
              </a:rPr>
              <a:t>Sul tavolo ci sono le fotografie degli oggetti, che il bambino vede, se non riesce a verbalizzare l’oggetto può indicarlo con il dito e /o metterlo direttamente sulla foto corrispondente.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dirty="0">
                <a:latin typeface="+mn-lt"/>
                <a:cs typeface="+mn-cs"/>
              </a:rPr>
              <a:t>Quando sono finiti gli oggetti, controlliamo se le corrispondenze sono esatte.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800" dirty="0">
              <a:latin typeface="+mn-lt"/>
              <a:cs typeface="+mn-cs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71600" y="692696"/>
            <a:ext cx="2934072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b="1" dirty="0" smtClean="0">
                <a:latin typeface="Calibri" pitchFamily="34" charset="0"/>
              </a:rPr>
              <a:t>DAL PAVIMENTO AL FOGLIO</a:t>
            </a:r>
          </a:p>
          <a:p>
            <a:r>
              <a:rPr lang="it-IT" b="1" dirty="0" smtClean="0">
                <a:latin typeface="Calibri" pitchFamily="34" charset="0"/>
              </a:rPr>
              <a:t>           (SPAZIO – FOGLIO)</a:t>
            </a:r>
            <a:endParaRPr lang="it-IT" b="1" dirty="0">
              <a:latin typeface="Calibri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283968" y="476672"/>
            <a:ext cx="4572000" cy="92333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r>
              <a:rPr lang="it-IT" dirty="0" smtClean="0">
                <a:latin typeface="Calibri" pitchFamily="34" charset="0"/>
              </a:rPr>
              <a:t>Sovrapponi i blocchi :</a:t>
            </a:r>
          </a:p>
          <a:p>
            <a:r>
              <a:rPr lang="it-IT" dirty="0" smtClean="0">
                <a:latin typeface="Calibri" pitchFamily="34" charset="0"/>
              </a:rPr>
              <a:t> sovrapporre i blocchi a degli altri blocchi o disegnare le sagome su di un cartellone </a:t>
            </a:r>
            <a:endParaRPr lang="it-IT" dirty="0">
              <a:latin typeface="Calibri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23528" y="836712"/>
            <a:ext cx="1821461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it-IT" b="1" dirty="0" smtClean="0"/>
              <a:t>LEGGO E SCRIVO </a:t>
            </a:r>
          </a:p>
          <a:p>
            <a:r>
              <a:rPr lang="it-IT" b="1" dirty="0" smtClean="0"/>
              <a:t>CON IL CORPO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6" name="Rettangolo 15"/>
          <p:cNvSpPr/>
          <p:nvPr/>
        </p:nvSpPr>
        <p:spPr>
          <a:xfrm>
            <a:off x="2051720" y="7976180"/>
            <a:ext cx="3284557" cy="69799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800" kern="1200" dirty="0" smtClean="0"/>
              <a:t>direzionalità</a:t>
            </a:r>
            <a:endParaRPr lang="it-IT" sz="2800" kern="12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2555776" y="836712"/>
            <a:ext cx="136815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Direzionalità</a:t>
            </a:r>
            <a:endParaRPr lang="it-IT" dirty="0"/>
          </a:p>
        </p:txBody>
      </p:sp>
      <p:cxnSp>
        <p:nvCxnSpPr>
          <p:cNvPr id="76" name="Connettore 1 75"/>
          <p:cNvCxnSpPr>
            <a:stCxn id="51" idx="1"/>
          </p:cNvCxnSpPr>
          <p:nvPr/>
        </p:nvCxnSpPr>
        <p:spPr>
          <a:xfrm flipH="1">
            <a:off x="3923928" y="1087870"/>
            <a:ext cx="792088" cy="5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ttangolo 50"/>
          <p:cNvSpPr/>
          <p:nvPr/>
        </p:nvSpPr>
        <p:spPr>
          <a:xfrm>
            <a:off x="4716016" y="764704"/>
            <a:ext cx="1512168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 smtClean="0"/>
              <a:t>Pancia su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 smtClean="0"/>
              <a:t>Pancia giù</a:t>
            </a:r>
            <a:endParaRPr lang="it-IT" dirty="0"/>
          </a:p>
        </p:txBody>
      </p:sp>
      <p:sp>
        <p:nvSpPr>
          <p:cNvPr id="52" name="Rettangolo 51"/>
          <p:cNvSpPr/>
          <p:nvPr/>
        </p:nvSpPr>
        <p:spPr>
          <a:xfrm>
            <a:off x="6516216" y="548680"/>
            <a:ext cx="1781944" cy="120032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 smtClean="0"/>
              <a:t>Braccia fuori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 smtClean="0"/>
              <a:t>Braccia su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 smtClean="0"/>
              <a:t>Braccia fuori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 smtClean="0"/>
              <a:t>Braccia giù</a:t>
            </a:r>
            <a:endParaRPr lang="it-IT" dirty="0"/>
          </a:p>
        </p:txBody>
      </p:sp>
      <p:cxnSp>
        <p:nvCxnSpPr>
          <p:cNvPr id="55" name="Connettore 1 54"/>
          <p:cNvCxnSpPr>
            <a:stCxn id="51" idx="3"/>
            <a:endCxn id="52" idx="1"/>
          </p:cNvCxnSpPr>
          <p:nvPr/>
        </p:nvCxnSpPr>
        <p:spPr>
          <a:xfrm>
            <a:off x="6228184" y="1087870"/>
            <a:ext cx="288032" cy="60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1 73"/>
          <p:cNvCxnSpPr>
            <a:stCxn id="4" idx="3"/>
          </p:cNvCxnSpPr>
          <p:nvPr/>
        </p:nvCxnSpPr>
        <p:spPr>
          <a:xfrm flipV="1">
            <a:off x="2144989" y="1052736"/>
            <a:ext cx="338779" cy="107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ttangolo 76"/>
          <p:cNvSpPr/>
          <p:nvPr/>
        </p:nvSpPr>
        <p:spPr>
          <a:xfrm>
            <a:off x="2339752" y="1988840"/>
            <a:ext cx="250254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it-IT" b="1" dirty="0" smtClean="0"/>
              <a:t>GIOCHI SUL PAVIMENTO</a:t>
            </a:r>
            <a:endParaRPr lang="it-IT" dirty="0"/>
          </a:p>
        </p:txBody>
      </p:sp>
      <p:cxnSp>
        <p:nvCxnSpPr>
          <p:cNvPr id="82" name="Connettore 1 81"/>
          <p:cNvCxnSpPr/>
          <p:nvPr/>
        </p:nvCxnSpPr>
        <p:spPr>
          <a:xfrm>
            <a:off x="1835696" y="1484784"/>
            <a:ext cx="36004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asellaDiTesto 9"/>
          <p:cNvSpPr txBox="1">
            <a:spLocks noChangeArrowheads="1"/>
          </p:cNvSpPr>
          <p:nvPr/>
        </p:nvSpPr>
        <p:spPr bwMode="auto">
          <a:xfrm>
            <a:off x="5220072" y="2132856"/>
            <a:ext cx="1943100" cy="14779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800" b="1" dirty="0">
                <a:latin typeface="Calibri" pitchFamily="34" charset="0"/>
              </a:rPr>
              <a:t>Segui la stradina</a:t>
            </a:r>
            <a:r>
              <a:rPr lang="it-IT" sz="1800" dirty="0">
                <a:latin typeface="Calibri" pitchFamily="34" charset="0"/>
              </a:rPr>
              <a:t>:</a:t>
            </a:r>
          </a:p>
          <a:p>
            <a:r>
              <a:rPr lang="it-IT" sz="1800" dirty="0">
                <a:latin typeface="Calibri" pitchFamily="34" charset="0"/>
              </a:rPr>
              <a:t>-per colore</a:t>
            </a:r>
          </a:p>
          <a:p>
            <a:r>
              <a:rPr lang="it-IT" sz="1800" dirty="0">
                <a:latin typeface="Calibri" pitchFamily="34" charset="0"/>
              </a:rPr>
              <a:t>-per forma </a:t>
            </a:r>
          </a:p>
          <a:p>
            <a:r>
              <a:rPr lang="it-IT" sz="1800" dirty="0">
                <a:latin typeface="Calibri" pitchFamily="34" charset="0"/>
              </a:rPr>
              <a:t>Da semplice a più difficile</a:t>
            </a:r>
          </a:p>
        </p:txBody>
      </p:sp>
      <p:sp>
        <p:nvSpPr>
          <p:cNvPr id="87" name="CasellaDiTesto 6"/>
          <p:cNvSpPr txBox="1">
            <a:spLocks noChangeArrowheads="1"/>
          </p:cNvSpPr>
          <p:nvPr/>
        </p:nvSpPr>
        <p:spPr bwMode="auto">
          <a:xfrm>
            <a:off x="5148064" y="3717032"/>
            <a:ext cx="3744913" cy="14763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800" b="1" dirty="0">
                <a:latin typeface="Calibri" pitchFamily="34" charset="0"/>
              </a:rPr>
              <a:t>La stradina </a:t>
            </a:r>
            <a:r>
              <a:rPr lang="it-IT" sz="1800" dirty="0">
                <a:latin typeface="Calibri" pitchFamily="34" charset="0"/>
              </a:rPr>
              <a:t>: si compone una stradina con dei bolli pieni e vuoti e si comunica un comando diverso a seconda se il bambino è sul bollo pieno o vuoto.</a:t>
            </a:r>
          </a:p>
        </p:txBody>
      </p:sp>
      <p:sp>
        <p:nvSpPr>
          <p:cNvPr id="89" name="Rettangolo 88"/>
          <p:cNvSpPr/>
          <p:nvPr/>
        </p:nvSpPr>
        <p:spPr>
          <a:xfrm>
            <a:off x="4355976" y="5517232"/>
            <a:ext cx="4572000" cy="92333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b="1" dirty="0" smtClean="0">
                <a:latin typeface="Calibri" pitchFamily="34" charset="0"/>
              </a:rPr>
              <a:t>Piano – forte</a:t>
            </a:r>
            <a:r>
              <a:rPr lang="it-IT" dirty="0" smtClean="0">
                <a:latin typeface="Calibri" pitchFamily="34" charset="0"/>
              </a:rPr>
              <a:t>: sul bollo grande  si usa la voce  dall’intensità più forte ,sul bollo piccolo la voce dall’intensità   debole( piano )</a:t>
            </a:r>
            <a:endParaRPr lang="it-IT" dirty="0"/>
          </a:p>
        </p:txBody>
      </p:sp>
      <p:cxnSp>
        <p:nvCxnSpPr>
          <p:cNvPr id="92" name="Connettore 1 91"/>
          <p:cNvCxnSpPr>
            <a:stCxn id="77" idx="3"/>
          </p:cNvCxnSpPr>
          <p:nvPr/>
        </p:nvCxnSpPr>
        <p:spPr>
          <a:xfrm>
            <a:off x="4842297" y="2173506"/>
            <a:ext cx="305767" cy="247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/>
          <p:nvPr/>
        </p:nvCxnSpPr>
        <p:spPr>
          <a:xfrm>
            <a:off x="4644008" y="2420888"/>
            <a:ext cx="36004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Forma 95"/>
          <p:cNvCxnSpPr>
            <a:endCxn id="89" idx="1"/>
          </p:cNvCxnSpPr>
          <p:nvPr/>
        </p:nvCxnSpPr>
        <p:spPr>
          <a:xfrm rot="16200000" flipH="1">
            <a:off x="1964904" y="3587824"/>
            <a:ext cx="3486001" cy="129614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Segnaposto numero diapositiva 9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611560" y="908720"/>
            <a:ext cx="3312368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b="1" dirty="0" smtClean="0">
                <a:latin typeface="Calibri" pitchFamily="34" charset="0"/>
              </a:rPr>
              <a:t>DAL PAVIMENTO AL FOGLIO</a:t>
            </a:r>
          </a:p>
          <a:p>
            <a:r>
              <a:rPr lang="it-IT" b="1" dirty="0" smtClean="0">
                <a:latin typeface="Calibri" pitchFamily="34" charset="0"/>
              </a:rPr>
              <a:t>           (SPAZIO – FOGLIO)</a:t>
            </a:r>
            <a:endParaRPr lang="it-IT" b="1" dirty="0">
              <a:latin typeface="Calibri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211960" y="836712"/>
            <a:ext cx="4572000" cy="369331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r>
              <a:rPr lang="it-IT" dirty="0" smtClean="0">
                <a:latin typeface="Calibri" pitchFamily="34" charset="0"/>
              </a:rPr>
              <a:t>Posizionamento dei   blocchi logici :</a:t>
            </a:r>
          </a:p>
          <a:p>
            <a:r>
              <a:rPr lang="it-IT" dirty="0" smtClean="0">
                <a:latin typeface="Calibri" pitchFamily="34" charset="0"/>
              </a:rPr>
              <a:t>1. l’</a:t>
            </a:r>
            <a:r>
              <a:rPr lang="it-IT" dirty="0" err="1" smtClean="0">
                <a:latin typeface="Calibri" pitchFamily="34" charset="0"/>
              </a:rPr>
              <a:t>ins</a:t>
            </a:r>
            <a:r>
              <a:rPr lang="it-IT" dirty="0" smtClean="0">
                <a:latin typeface="Calibri" pitchFamily="34" charset="0"/>
              </a:rPr>
              <a:t>. appoggia sul tavolo 4 forme allineate in orizzontale,  il bambino deve sistemare le sue 4 forme  davanti a lui sempre allineate rispettando l’ordine allineato dell’</a:t>
            </a:r>
            <a:r>
              <a:rPr lang="it-IT" dirty="0" err="1" smtClean="0">
                <a:latin typeface="Calibri" pitchFamily="34" charset="0"/>
              </a:rPr>
              <a:t>ins</a:t>
            </a:r>
            <a:r>
              <a:rPr lang="it-IT" dirty="0" smtClean="0">
                <a:latin typeface="Calibri" pitchFamily="34" charset="0"/>
              </a:rPr>
              <a:t>.</a:t>
            </a:r>
          </a:p>
          <a:p>
            <a:r>
              <a:rPr lang="it-IT" dirty="0" smtClean="0">
                <a:latin typeface="Calibri" pitchFamily="34" charset="0"/>
              </a:rPr>
              <a:t>2. Il bambino e l’</a:t>
            </a:r>
            <a:r>
              <a:rPr lang="it-IT" dirty="0" err="1" smtClean="0">
                <a:latin typeface="Calibri" pitchFamily="34" charset="0"/>
              </a:rPr>
              <a:t>ins</a:t>
            </a:r>
            <a:r>
              <a:rPr lang="it-IT" dirty="0" smtClean="0">
                <a:latin typeface="Calibri" pitchFamily="34" charset="0"/>
              </a:rPr>
              <a:t> lavorano  ognuno su un foglio bianco. L’</a:t>
            </a:r>
            <a:r>
              <a:rPr lang="it-IT" dirty="0" err="1" smtClean="0">
                <a:latin typeface="Calibri" pitchFamily="34" charset="0"/>
              </a:rPr>
              <a:t>ins</a:t>
            </a:r>
            <a:r>
              <a:rPr lang="it-IT" dirty="0" smtClean="0">
                <a:latin typeface="Calibri" pitchFamily="34" charset="0"/>
              </a:rPr>
              <a:t>. appoggia sul foglio una alla volta le 4 forme il bambino sistema le sue 4 forme nello stesso modo con la stessa sequenza sul suo foglio.</a:t>
            </a:r>
          </a:p>
          <a:p>
            <a:endParaRPr lang="it-IT" dirty="0" smtClean="0">
              <a:latin typeface="Calibri" pitchFamily="34" charset="0"/>
            </a:endParaRPr>
          </a:p>
          <a:p>
            <a:endParaRPr lang="it-IT" dirty="0" smtClean="0">
              <a:latin typeface="Calibri" pitchFamily="34" charset="0"/>
            </a:endParaRPr>
          </a:p>
          <a:p>
            <a:endParaRPr lang="it-IT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CasellaDiTesto 1"/>
          <p:cNvSpPr txBox="1">
            <a:spLocks noChangeArrowheads="1"/>
          </p:cNvSpPr>
          <p:nvPr/>
        </p:nvSpPr>
        <p:spPr bwMode="auto">
          <a:xfrm>
            <a:off x="1258888" y="3860800"/>
            <a:ext cx="2592387" cy="23082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800" dirty="0">
                <a:latin typeface="Calibri" pitchFamily="34" charset="0"/>
              </a:rPr>
              <a:t>Giochi di  spostamento :</a:t>
            </a:r>
          </a:p>
          <a:p>
            <a:r>
              <a:rPr lang="it-IT" sz="1800" dirty="0">
                <a:latin typeface="Calibri" pitchFamily="34" charset="0"/>
              </a:rPr>
              <a:t>L’insegnante  seduta a </a:t>
            </a:r>
            <a:r>
              <a:rPr lang="it-IT" sz="1800" dirty="0" err="1">
                <a:latin typeface="Calibri" pitchFamily="34" charset="0"/>
              </a:rPr>
              <a:t>sx</a:t>
            </a:r>
            <a:r>
              <a:rPr lang="it-IT" sz="1800" dirty="0">
                <a:latin typeface="Calibri" pitchFamily="34" charset="0"/>
              </a:rPr>
              <a:t> del bambino, sposta i  4 blocchi  allineati  in modo orizzontale  e il bambino ripete lo spostamento . L’</a:t>
            </a:r>
            <a:r>
              <a:rPr lang="it-IT" sz="1800" dirty="0" err="1">
                <a:latin typeface="Calibri" pitchFamily="34" charset="0"/>
              </a:rPr>
              <a:t>ins</a:t>
            </a:r>
            <a:r>
              <a:rPr lang="it-IT" sz="1800" dirty="0">
                <a:latin typeface="Calibri" pitchFamily="34" charset="0"/>
              </a:rPr>
              <a:t>. verbalizza lo spostamento </a:t>
            </a:r>
          </a:p>
        </p:txBody>
      </p:sp>
      <p:sp>
        <p:nvSpPr>
          <p:cNvPr id="212994" name="CasellaDiTesto 2"/>
          <p:cNvSpPr txBox="1">
            <a:spLocks noChangeArrowheads="1"/>
          </p:cNvSpPr>
          <p:nvPr/>
        </p:nvSpPr>
        <p:spPr bwMode="auto">
          <a:xfrm>
            <a:off x="1331913" y="404813"/>
            <a:ext cx="2411412" cy="20313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800" dirty="0">
                <a:latin typeface="Calibri" pitchFamily="34" charset="0"/>
              </a:rPr>
              <a:t>Riproduci il disegno:</a:t>
            </a:r>
          </a:p>
          <a:p>
            <a:r>
              <a:rPr lang="it-IT" sz="1800" dirty="0">
                <a:latin typeface="Calibri" pitchFamily="34" charset="0"/>
              </a:rPr>
              <a:t>L’</a:t>
            </a:r>
            <a:r>
              <a:rPr lang="it-IT" sz="1800" dirty="0" err="1">
                <a:latin typeface="Calibri" pitchFamily="34" charset="0"/>
              </a:rPr>
              <a:t>ins</a:t>
            </a:r>
            <a:r>
              <a:rPr lang="it-IT" sz="1800" dirty="0">
                <a:latin typeface="Calibri" pitchFamily="34" charset="0"/>
              </a:rPr>
              <a:t>. propone un foglio dove in alto a </a:t>
            </a:r>
            <a:r>
              <a:rPr lang="it-IT" sz="1800" dirty="0" err="1">
                <a:latin typeface="Calibri" pitchFamily="34" charset="0"/>
              </a:rPr>
              <a:t>dx</a:t>
            </a:r>
            <a:r>
              <a:rPr lang="it-IT" sz="1800" dirty="0">
                <a:latin typeface="Calibri" pitchFamily="34" charset="0"/>
              </a:rPr>
              <a:t> ci sono delle forme posizionate e il bambino lo ricopia sul foglio </a:t>
            </a:r>
          </a:p>
        </p:txBody>
      </p:sp>
      <p:sp>
        <p:nvSpPr>
          <p:cNvPr id="212995" name="CasellaDiTesto 5"/>
          <p:cNvSpPr txBox="1">
            <a:spLocks noChangeArrowheads="1"/>
          </p:cNvSpPr>
          <p:nvPr/>
        </p:nvSpPr>
        <p:spPr bwMode="auto">
          <a:xfrm>
            <a:off x="323850" y="404813"/>
            <a:ext cx="576263" cy="3698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80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12996" name="CasellaDiTesto 6"/>
          <p:cNvSpPr txBox="1">
            <a:spLocks noChangeArrowheads="1"/>
          </p:cNvSpPr>
          <p:nvPr/>
        </p:nvSpPr>
        <p:spPr bwMode="auto">
          <a:xfrm>
            <a:off x="4643438" y="620713"/>
            <a:ext cx="2952750" cy="2586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 sz="1800">
              <a:latin typeface="Calibri" pitchFamily="34" charset="0"/>
            </a:endParaRPr>
          </a:p>
          <a:p>
            <a:endParaRPr lang="it-IT" sz="1800">
              <a:latin typeface="Calibri" pitchFamily="34" charset="0"/>
            </a:endParaRPr>
          </a:p>
          <a:p>
            <a:endParaRPr lang="it-IT" sz="1800">
              <a:latin typeface="Calibri" pitchFamily="34" charset="0"/>
            </a:endParaRPr>
          </a:p>
          <a:p>
            <a:endParaRPr lang="it-IT" sz="1800">
              <a:latin typeface="Calibri" pitchFamily="34" charset="0"/>
            </a:endParaRPr>
          </a:p>
          <a:p>
            <a:endParaRPr lang="it-IT" sz="1800">
              <a:latin typeface="Calibri" pitchFamily="34" charset="0"/>
            </a:endParaRPr>
          </a:p>
          <a:p>
            <a:endParaRPr lang="it-IT" sz="1800">
              <a:latin typeface="Calibri" pitchFamily="34" charset="0"/>
            </a:endParaRPr>
          </a:p>
          <a:p>
            <a:endParaRPr lang="it-IT" sz="1800">
              <a:latin typeface="Calibri" pitchFamily="34" charset="0"/>
            </a:endParaRPr>
          </a:p>
          <a:p>
            <a:endParaRPr lang="it-IT" sz="1800">
              <a:latin typeface="Calibri" pitchFamily="34" charset="0"/>
            </a:endParaRPr>
          </a:p>
          <a:p>
            <a:endParaRPr lang="it-IT" sz="1800">
              <a:latin typeface="Calibri" pitchFamily="34" charset="0"/>
            </a:endParaRPr>
          </a:p>
        </p:txBody>
      </p:sp>
      <p:sp>
        <p:nvSpPr>
          <p:cNvPr id="8" name="Triangolo isoscele 7"/>
          <p:cNvSpPr/>
          <p:nvPr/>
        </p:nvSpPr>
        <p:spPr>
          <a:xfrm>
            <a:off x="4788024" y="764704"/>
            <a:ext cx="360412" cy="35949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800"/>
          </a:p>
        </p:txBody>
      </p:sp>
      <p:sp>
        <p:nvSpPr>
          <p:cNvPr id="9" name="Connettore 8"/>
          <p:cNvSpPr/>
          <p:nvPr/>
        </p:nvSpPr>
        <p:spPr>
          <a:xfrm>
            <a:off x="6948264" y="764704"/>
            <a:ext cx="503783" cy="43150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800"/>
          </a:p>
        </p:txBody>
      </p:sp>
      <p:sp>
        <p:nvSpPr>
          <p:cNvPr id="10" name="Rettangolo 9"/>
          <p:cNvSpPr/>
          <p:nvPr/>
        </p:nvSpPr>
        <p:spPr>
          <a:xfrm>
            <a:off x="4788024" y="2780928"/>
            <a:ext cx="431751" cy="3605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800"/>
          </a:p>
        </p:txBody>
      </p:sp>
      <p:sp>
        <p:nvSpPr>
          <p:cNvPr id="11" name="Rettangolo 10"/>
          <p:cNvSpPr/>
          <p:nvPr/>
        </p:nvSpPr>
        <p:spPr>
          <a:xfrm>
            <a:off x="7164288" y="2636912"/>
            <a:ext cx="215355" cy="431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800"/>
          </a:p>
        </p:txBody>
      </p:sp>
      <p:sp>
        <p:nvSpPr>
          <p:cNvPr id="213001" name="CasellaDiTesto 11"/>
          <p:cNvSpPr txBox="1">
            <a:spLocks noChangeArrowheads="1"/>
          </p:cNvSpPr>
          <p:nvPr/>
        </p:nvSpPr>
        <p:spPr bwMode="auto">
          <a:xfrm>
            <a:off x="7812360" y="764704"/>
            <a:ext cx="647700" cy="64611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 sz="1800">
              <a:latin typeface="Calibri" pitchFamily="34" charset="0"/>
            </a:endParaRPr>
          </a:p>
          <a:p>
            <a:endParaRPr lang="it-IT" sz="1800">
              <a:latin typeface="Calibri" pitchFamily="34" charset="0"/>
            </a:endParaRPr>
          </a:p>
        </p:txBody>
      </p:sp>
      <p:sp>
        <p:nvSpPr>
          <p:cNvPr id="13" name="Connettore 12"/>
          <p:cNvSpPr/>
          <p:nvPr/>
        </p:nvSpPr>
        <p:spPr>
          <a:xfrm>
            <a:off x="8172400" y="908720"/>
            <a:ext cx="144463" cy="14446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800"/>
          </a:p>
        </p:txBody>
      </p:sp>
      <p:sp>
        <p:nvSpPr>
          <p:cNvPr id="14" name="Triangolo isoscele 13"/>
          <p:cNvSpPr/>
          <p:nvPr/>
        </p:nvSpPr>
        <p:spPr>
          <a:xfrm>
            <a:off x="7884368" y="836712"/>
            <a:ext cx="144462" cy="14446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800"/>
          </a:p>
        </p:txBody>
      </p:sp>
      <p:sp>
        <p:nvSpPr>
          <p:cNvPr id="15" name="Rettangolo 14"/>
          <p:cNvSpPr/>
          <p:nvPr/>
        </p:nvSpPr>
        <p:spPr>
          <a:xfrm>
            <a:off x="8244408" y="1196752"/>
            <a:ext cx="144463" cy="144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800"/>
          </a:p>
        </p:txBody>
      </p:sp>
      <p:sp>
        <p:nvSpPr>
          <p:cNvPr id="16" name="Rettangolo 15"/>
          <p:cNvSpPr/>
          <p:nvPr/>
        </p:nvSpPr>
        <p:spPr>
          <a:xfrm>
            <a:off x="7884368" y="1196752"/>
            <a:ext cx="217487" cy="144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800"/>
          </a:p>
        </p:txBody>
      </p:sp>
      <p:sp>
        <p:nvSpPr>
          <p:cNvPr id="213006" name="CasellaDiTesto 16"/>
          <p:cNvSpPr txBox="1">
            <a:spLocks noChangeArrowheads="1"/>
          </p:cNvSpPr>
          <p:nvPr/>
        </p:nvSpPr>
        <p:spPr bwMode="auto">
          <a:xfrm>
            <a:off x="4716463" y="4149725"/>
            <a:ext cx="3095625" cy="230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 sz="1800">
              <a:latin typeface="Calibri" pitchFamily="34" charset="0"/>
            </a:endParaRPr>
          </a:p>
          <a:p>
            <a:endParaRPr lang="it-IT" sz="1800">
              <a:latin typeface="Calibri" pitchFamily="34" charset="0"/>
            </a:endParaRPr>
          </a:p>
          <a:p>
            <a:endParaRPr lang="it-IT" sz="1800">
              <a:latin typeface="Calibri" pitchFamily="34" charset="0"/>
            </a:endParaRPr>
          </a:p>
          <a:p>
            <a:endParaRPr lang="it-IT" sz="1800">
              <a:latin typeface="Calibri" pitchFamily="34" charset="0"/>
            </a:endParaRPr>
          </a:p>
          <a:p>
            <a:endParaRPr lang="it-IT" sz="1800">
              <a:latin typeface="Calibri" pitchFamily="34" charset="0"/>
            </a:endParaRPr>
          </a:p>
          <a:p>
            <a:endParaRPr lang="it-IT" sz="1800">
              <a:latin typeface="Calibri" pitchFamily="34" charset="0"/>
            </a:endParaRPr>
          </a:p>
          <a:p>
            <a:endParaRPr lang="it-IT" sz="1800">
              <a:latin typeface="Calibri" pitchFamily="34" charset="0"/>
            </a:endParaRPr>
          </a:p>
          <a:p>
            <a:endParaRPr lang="it-IT" sz="1800">
              <a:latin typeface="Calibri" pitchFamily="34" charset="0"/>
            </a:endParaRPr>
          </a:p>
        </p:txBody>
      </p:sp>
      <p:sp>
        <p:nvSpPr>
          <p:cNvPr id="18" name="Connettore 17"/>
          <p:cNvSpPr/>
          <p:nvPr/>
        </p:nvSpPr>
        <p:spPr>
          <a:xfrm>
            <a:off x="4859338" y="580548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800"/>
          </a:p>
        </p:txBody>
      </p:sp>
      <p:sp>
        <p:nvSpPr>
          <p:cNvPr id="19" name="Rettangolo 18"/>
          <p:cNvSpPr/>
          <p:nvPr/>
        </p:nvSpPr>
        <p:spPr>
          <a:xfrm>
            <a:off x="5508625" y="5732463"/>
            <a:ext cx="625475" cy="555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800"/>
          </a:p>
        </p:txBody>
      </p:sp>
      <p:sp>
        <p:nvSpPr>
          <p:cNvPr id="20" name="Triangolo isoscele 19"/>
          <p:cNvSpPr/>
          <p:nvPr/>
        </p:nvSpPr>
        <p:spPr>
          <a:xfrm>
            <a:off x="5508625" y="4724400"/>
            <a:ext cx="647700" cy="6492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800"/>
          </a:p>
        </p:txBody>
      </p:sp>
      <p:sp>
        <p:nvSpPr>
          <p:cNvPr id="21" name="Rettangolo 20"/>
          <p:cNvSpPr/>
          <p:nvPr/>
        </p:nvSpPr>
        <p:spPr>
          <a:xfrm>
            <a:off x="6948488" y="4437063"/>
            <a:ext cx="719137" cy="4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800"/>
          </a:p>
        </p:txBody>
      </p:sp>
      <p:cxnSp>
        <p:nvCxnSpPr>
          <p:cNvPr id="23" name="Connettore 2 22"/>
          <p:cNvCxnSpPr/>
          <p:nvPr/>
        </p:nvCxnSpPr>
        <p:spPr>
          <a:xfrm flipV="1">
            <a:off x="7451725" y="5157788"/>
            <a:ext cx="0" cy="935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4 24"/>
          <p:cNvCxnSpPr/>
          <p:nvPr/>
        </p:nvCxnSpPr>
        <p:spPr>
          <a:xfrm rot="16200000" flipH="1">
            <a:off x="6228557" y="5588794"/>
            <a:ext cx="935037" cy="50482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 flipH="1">
            <a:off x="6227763" y="5373688"/>
            <a:ext cx="1444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014" name="CasellaDiTesto 23"/>
          <p:cNvSpPr txBox="1">
            <a:spLocks noChangeArrowheads="1"/>
          </p:cNvSpPr>
          <p:nvPr/>
        </p:nvSpPr>
        <p:spPr bwMode="auto">
          <a:xfrm>
            <a:off x="323850" y="4149725"/>
            <a:ext cx="647700" cy="3683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80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 sz="1800">
              <a:latin typeface="Calibri" pitchFamily="34" charset="0"/>
            </a:endParaRPr>
          </a:p>
        </p:txBody>
      </p:sp>
      <p:graphicFrame>
        <p:nvGraphicFramePr>
          <p:cNvPr id="6" name="Diagramma 5"/>
          <p:cNvGraphicFramePr/>
          <p:nvPr/>
        </p:nvGraphicFramePr>
        <p:xfrm>
          <a:off x="0" y="0"/>
          <a:ext cx="9315450" cy="6561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9" name="Connettore 2 8"/>
          <p:cNvCxnSpPr/>
          <p:nvPr/>
        </p:nvCxnSpPr>
        <p:spPr>
          <a:xfrm>
            <a:off x="5148263" y="4076700"/>
            <a:ext cx="936625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5292725" y="4868863"/>
            <a:ext cx="2087563" cy="523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>
                <a:solidFill>
                  <a:schemeClr val="tx1"/>
                </a:solidFill>
              </a:rPr>
              <a:t>Con le griglie </a:t>
            </a:r>
          </a:p>
        </p:txBody>
      </p:sp>
      <p:cxnSp>
        <p:nvCxnSpPr>
          <p:cNvPr id="13" name="Connettore 2 12"/>
          <p:cNvCxnSpPr/>
          <p:nvPr/>
        </p:nvCxnSpPr>
        <p:spPr>
          <a:xfrm flipV="1">
            <a:off x="7308850" y="4868863"/>
            <a:ext cx="503238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7164388" y="5445125"/>
            <a:ext cx="503237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7812088" y="4652963"/>
            <a:ext cx="1331912" cy="369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dirty="0">
                <a:solidFill>
                  <a:schemeClr val="tx1"/>
                </a:solidFill>
              </a:rPr>
              <a:t>Oggetti veri</a:t>
            </a:r>
            <a:r>
              <a:rPr lang="it-IT" sz="1800" dirty="0"/>
              <a:t>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6588125" y="6165850"/>
            <a:ext cx="2555875" cy="36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dirty="0">
                <a:solidFill>
                  <a:schemeClr val="tx1"/>
                </a:solidFill>
              </a:rPr>
              <a:t>Rappresentazioni  figure </a:t>
            </a:r>
          </a:p>
        </p:txBody>
      </p:sp>
      <p:cxnSp>
        <p:nvCxnSpPr>
          <p:cNvPr id="18" name="Connettore 2 17"/>
          <p:cNvCxnSpPr/>
          <p:nvPr/>
        </p:nvCxnSpPr>
        <p:spPr>
          <a:xfrm flipH="1" flipV="1">
            <a:off x="2484438" y="1844675"/>
            <a:ext cx="1366837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684213" y="1412875"/>
            <a:ext cx="1943100" cy="369888"/>
          </a:xfrm>
          <a:prstGeom prst="rect">
            <a:avLst/>
          </a:prstGeom>
          <a:solidFill>
            <a:srgbClr val="0070C0"/>
          </a:solidFill>
          <a:ln>
            <a:solidFill>
              <a:schemeClr val="tx1">
                <a:lumMod val="9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dirty="0">
                <a:latin typeface="+mn-lt"/>
                <a:cs typeface="+mn-cs"/>
              </a:rPr>
              <a:t>Con le cannucce </a:t>
            </a:r>
          </a:p>
        </p:txBody>
      </p:sp>
      <p:cxnSp>
        <p:nvCxnSpPr>
          <p:cNvPr id="14" name="Connettore 4 13"/>
          <p:cNvCxnSpPr/>
          <p:nvPr/>
        </p:nvCxnSpPr>
        <p:spPr>
          <a:xfrm rot="5400000" flipH="1" flipV="1">
            <a:off x="5219700" y="1412875"/>
            <a:ext cx="1152525" cy="11525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316" name="CasellaDiTesto 19"/>
          <p:cNvSpPr txBox="1">
            <a:spLocks noChangeArrowheads="1"/>
          </p:cNvSpPr>
          <p:nvPr/>
        </p:nvSpPr>
        <p:spPr bwMode="auto">
          <a:xfrm>
            <a:off x="6516688" y="836613"/>
            <a:ext cx="2016125" cy="64611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800">
                <a:latin typeface="Calibri" pitchFamily="34" charset="0"/>
              </a:rPr>
              <a:t>La scatola delle lettere </a:t>
            </a:r>
          </a:p>
        </p:txBody>
      </p:sp>
      <p:cxnSp>
        <p:nvCxnSpPr>
          <p:cNvPr id="22" name="Connettore 4 21"/>
          <p:cNvCxnSpPr/>
          <p:nvPr/>
        </p:nvCxnSpPr>
        <p:spPr>
          <a:xfrm rot="16200000" flipH="1">
            <a:off x="3708400" y="4365625"/>
            <a:ext cx="1871663" cy="100806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318" name="CasellaDiTesto 23"/>
          <p:cNvSpPr txBox="1">
            <a:spLocks noChangeArrowheads="1"/>
          </p:cNvSpPr>
          <p:nvPr/>
        </p:nvSpPr>
        <p:spPr bwMode="auto">
          <a:xfrm>
            <a:off x="3995738" y="5732463"/>
            <a:ext cx="1871662" cy="9239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800">
                <a:latin typeface="Calibri" pitchFamily="34" charset="0"/>
              </a:rPr>
              <a:t>La scatola dei numeri  e i suoi oggetti </a:t>
            </a:r>
          </a:p>
        </p:txBody>
      </p:sp>
      <p:cxnSp>
        <p:nvCxnSpPr>
          <p:cNvPr id="26" name="Connettore 2 25"/>
          <p:cNvCxnSpPr/>
          <p:nvPr/>
        </p:nvCxnSpPr>
        <p:spPr>
          <a:xfrm flipH="1">
            <a:off x="1619250" y="3644900"/>
            <a:ext cx="2089150" cy="936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320" name="CasellaDiTesto 26"/>
          <p:cNvSpPr txBox="1">
            <a:spLocks noChangeArrowheads="1"/>
          </p:cNvSpPr>
          <p:nvPr/>
        </p:nvSpPr>
        <p:spPr bwMode="auto">
          <a:xfrm>
            <a:off x="179388" y="4652963"/>
            <a:ext cx="1800225" cy="1477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800">
                <a:latin typeface="Calibri" pitchFamily="34" charset="0"/>
              </a:rPr>
              <a:t>Riconoscimento delle figure geometriche con i blocchi logici ad occhi bendati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637</Words>
  <Application>Microsoft Office PowerPoint</Application>
  <PresentationFormat>Presentazione su schermo (4:3)</PresentationFormat>
  <Paragraphs>141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SCHEMA OPERATIVO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IPOTESI DI PROPOSTE</dc:title>
  <dc:creator>manuela</dc:creator>
  <cp:lastModifiedBy>Travaglia</cp:lastModifiedBy>
  <cp:revision>6</cp:revision>
  <dcterms:created xsi:type="dcterms:W3CDTF">2013-04-20T11:49:07Z</dcterms:created>
  <dcterms:modified xsi:type="dcterms:W3CDTF">2013-04-23T13:34:09Z</dcterms:modified>
</cp:coreProperties>
</file>