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4" r:id="rId9"/>
    <p:sldId id="265" r:id="rId10"/>
    <p:sldId id="275" r:id="rId11"/>
    <p:sldId id="264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7C00E-DEAF-413E-A093-F11A13285854}" type="datetimeFigureOut">
              <a:rPr lang="it-IT" smtClean="0"/>
              <a:t>20/06/2018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7AC44-9E9F-4617-8889-5E9BB2B29B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51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7AC44-9E9F-4617-8889-5E9BB2B29BC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76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3AB2E7-1329-4037-90A2-B19F3A288021}" type="datetime1">
              <a:rPr lang="it-IT" smtClean="0"/>
              <a:t>20/06/2018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1AFA9E-DE4A-4ABF-9974-DB6BC1E41A41}" type="datetime1">
              <a:rPr lang="it-IT" smtClean="0"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15E27C-1409-4356-A1E9-7329CC59D6DF}" type="datetime1">
              <a:rPr lang="it-IT" smtClean="0"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212DC6-5B15-4768-BE40-FF5F760ED115}" type="datetime1">
              <a:rPr lang="it-IT" smtClean="0"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9C799E-089D-49A2-866A-88C8009F04A6}" type="datetime1">
              <a:rPr lang="it-IT" smtClean="0"/>
              <a:t>20/06/2018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539DD1-38DA-4C78-B8D4-1453AB84FD5D}" type="datetime1">
              <a:rPr lang="it-IT" smtClean="0"/>
              <a:t>20/06/2018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74C5A9-7CCA-45B8-9F3F-BAAB2051FC95}" type="datetime1">
              <a:rPr lang="it-IT" smtClean="0"/>
              <a:t>20/06/2018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9F35D5-F95D-4BE6-BC48-B3A29C8F2A3B}" type="datetime1">
              <a:rPr lang="it-IT" smtClean="0"/>
              <a:t>20/06/2018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DE9C34-AABD-4E43-A509-470D7BADE451}" type="datetime1">
              <a:rPr lang="it-IT" smtClean="0"/>
              <a:t>20/06/2018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03A55-724C-49F1-B4EB-86995ABE2A02}" type="datetime1">
              <a:rPr lang="it-IT" smtClean="0"/>
              <a:t>20/06/2018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F5A118-796A-4D40-9AB4-8E4841E2D830}" type="datetime1">
              <a:rPr lang="it-IT" smtClean="0"/>
              <a:t>20/06/2018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9" name="Elaborazione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3FE8D32-6BB4-4090-9A84-FACDBFB8E05A}" type="datetime1">
              <a:rPr lang="it-IT" smtClean="0"/>
              <a:t>20/06/2018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92F5F8D-1BDE-4D93-8DA5-EEA3F8CCF791}" type="slidenum">
              <a:rPr lang="it-IT" smtClean="0"/>
              <a:t>‹N›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om/url?sa=t&amp;rct=j&amp;q=&amp;esrc=s&amp;source=web&amp;cd=3&amp;cad=rja&amp;uact=8&amp;ved=0ahUKEwigjPOPx8TbAhUCWSwKHQIGBx0QuAIIMjAC&amp;url=https://www.youtube.com/watch?v%3DPq67-5Ucb3w&amp;usg=AOvVaw3VyrUcp91tnDPG0lovWbI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ibapGbfPlI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youtu.be/U9WbFLBZRF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33244" y="1052736"/>
            <a:ext cx="7422116" cy="9681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7200" dirty="0" smtClean="0">
                <a:solidFill>
                  <a:srgbClr val="C00000"/>
                </a:solidFill>
              </a:rPr>
              <a:t/>
            </a:r>
            <a:br>
              <a:rPr lang="it-IT" sz="7200" dirty="0" smtClean="0">
                <a:solidFill>
                  <a:srgbClr val="C00000"/>
                </a:solidFill>
              </a:rPr>
            </a:br>
            <a:r>
              <a:rPr lang="it-IT" sz="7200" dirty="0">
                <a:solidFill>
                  <a:srgbClr val="C00000"/>
                </a:solidFill>
              </a:rPr>
              <a:t/>
            </a:r>
            <a:br>
              <a:rPr lang="it-IT" sz="7200" dirty="0">
                <a:solidFill>
                  <a:srgbClr val="C00000"/>
                </a:solidFill>
              </a:rPr>
            </a:br>
            <a:r>
              <a:rPr lang="it-IT" sz="7200" dirty="0" smtClean="0">
                <a:solidFill>
                  <a:srgbClr val="C00000"/>
                </a:solidFill>
              </a:rPr>
              <a:t/>
            </a:r>
            <a:br>
              <a:rPr lang="it-IT" sz="7200" dirty="0" smtClean="0">
                <a:solidFill>
                  <a:srgbClr val="C00000"/>
                </a:solidFill>
              </a:rPr>
            </a:br>
            <a:r>
              <a:rPr lang="it-IT" sz="7200" dirty="0" smtClean="0">
                <a:solidFill>
                  <a:srgbClr val="C00000"/>
                </a:solidFill>
              </a:rPr>
              <a:t>PI </a:t>
            </a:r>
            <a:r>
              <a:rPr lang="it-IT" sz="7300" dirty="0" smtClean="0">
                <a:solidFill>
                  <a:srgbClr val="C00000"/>
                </a:solidFill>
              </a:rPr>
              <a:t>GRECO</a:t>
            </a:r>
            <a:r>
              <a:rPr lang="it-IT" sz="7200" dirty="0" smtClean="0">
                <a:solidFill>
                  <a:srgbClr val="C00000"/>
                </a:solidFill>
              </a:rPr>
              <a:t> DAY</a:t>
            </a:r>
            <a:endParaRPr lang="it-IT" sz="7200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31640" y="2204864"/>
            <a:ext cx="7422116" cy="864096"/>
          </a:xfrm>
        </p:spPr>
        <p:txBody>
          <a:bodyPr>
            <a:normAutofit fontScale="85000" lnSpcReduction="20000"/>
          </a:bodyPr>
          <a:lstStyle/>
          <a:p>
            <a:pPr algn="ctr"/>
            <a:endParaRPr lang="it-IT" dirty="0" smtClean="0"/>
          </a:p>
          <a:p>
            <a:pPr algn="ctr"/>
            <a:r>
              <a:rPr lang="it-IT" sz="4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Tutti in festa con il …</a:t>
            </a:r>
            <a:endParaRPr lang="it-IT" sz="44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96972" y="5805264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smtClean="0"/>
              <a:t>Presentazione dell’</a:t>
            </a:r>
            <a:r>
              <a:rPr lang="it-IT" sz="1600" i="1" dirty="0" err="1" smtClean="0"/>
              <a:t>ins</a:t>
            </a:r>
            <a:r>
              <a:rPr lang="it-IT" sz="1600" i="1" dirty="0" smtClean="0"/>
              <a:t>. Francesca </a:t>
            </a:r>
            <a:r>
              <a:rPr lang="it-IT" sz="1600" i="1" dirty="0" err="1" smtClean="0"/>
              <a:t>Cavazza</a:t>
            </a:r>
            <a:r>
              <a:rPr lang="it-IT" sz="1600" i="1" dirty="0" smtClean="0"/>
              <a:t> (neo immessa in ruolo), </a:t>
            </a:r>
          </a:p>
          <a:p>
            <a:pPr algn="ctr"/>
            <a:r>
              <a:rPr lang="it-IT" sz="1600" i="1" dirty="0" smtClean="0"/>
              <a:t>in collaborazione con l’</a:t>
            </a:r>
            <a:r>
              <a:rPr lang="it-IT" sz="1600" i="1" dirty="0" err="1" smtClean="0"/>
              <a:t>ins</a:t>
            </a:r>
            <a:r>
              <a:rPr lang="it-IT" sz="1600" i="1" dirty="0" smtClean="0"/>
              <a:t>. Maria Grazia </a:t>
            </a:r>
            <a:r>
              <a:rPr lang="it-IT" sz="1600" i="1" dirty="0" err="1" smtClean="0"/>
              <a:t>Cavazza</a:t>
            </a:r>
            <a:r>
              <a:rPr lang="it-IT" sz="1600" i="1" dirty="0" smtClean="0"/>
              <a:t> (tutor)</a:t>
            </a:r>
            <a:endParaRPr lang="it-IT" sz="1600" i="1" dirty="0"/>
          </a:p>
          <a:p>
            <a:pPr algn="ctr"/>
            <a:r>
              <a:rPr lang="it-IT" sz="1600" b="1" i="1" dirty="0" smtClean="0"/>
              <a:t>Scuola Primaria ‘‘Bruno </a:t>
            </a:r>
            <a:r>
              <a:rPr lang="it-IT" sz="1600" b="1" i="1" dirty="0" err="1" smtClean="0"/>
              <a:t>Anzolin</a:t>
            </a:r>
            <a:r>
              <a:rPr lang="it-IT" sz="1600" b="1" i="1" dirty="0" smtClean="0"/>
              <a:t>’’ </a:t>
            </a:r>
            <a:endParaRPr lang="it-IT" sz="16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370" y="325034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696972" y="548680"/>
            <a:ext cx="661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I.C. MONTEFORTE D’ALPONE  VR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3267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… assembliamo …</a:t>
            </a:r>
            <a:endParaRPr lang="it-IT" sz="4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3608595" cy="401932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7985" y="1460848"/>
            <a:ext cx="4048125" cy="3663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9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746064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dirty="0" smtClean="0">
                <a:solidFill>
                  <a:schemeClr val="accent3">
                    <a:lumMod val="50000"/>
                  </a:schemeClr>
                </a:solidFill>
              </a:rPr>
              <a:t>… ecco il risultato finale :</a:t>
            </a:r>
            <a:br>
              <a:rPr lang="it-IT" sz="4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4400" dirty="0" smtClean="0">
                <a:solidFill>
                  <a:schemeClr val="accent3">
                    <a:lumMod val="50000"/>
                  </a:schemeClr>
                </a:solidFill>
              </a:rPr>
              <a:t>il nostro ‘‘LAP-BOOK’’ </a:t>
            </a:r>
            <a:r>
              <a:rPr lang="it-IT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6216906" cy="3672408"/>
          </a:xfrm>
          <a:effectLst>
            <a:innerShdw blurRad="114300">
              <a:prstClr val="black"/>
            </a:inn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2051720" y="57332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3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da osservare e </a:t>
            </a:r>
            <a:r>
              <a:rPr lang="it-IT" sz="4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manipolare !</a:t>
            </a:r>
            <a:endParaRPr lang="it-IT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7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776864" cy="1138138"/>
          </a:xfrm>
        </p:spPr>
        <p:txBody>
          <a:bodyPr>
            <a:normAutofit/>
          </a:bodyPr>
          <a:lstStyle/>
          <a:p>
            <a:r>
              <a:rPr lang="it-IT" dirty="0" smtClean="0"/>
              <a:t>Alla fine … hanno parlato di noi !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12</a:t>
            </a:fld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6192688" cy="494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2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85927" y="146742"/>
            <a:ext cx="7344816" cy="6344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>
                <a:solidFill>
                  <a:schemeClr val="accent3">
                    <a:lumMod val="50000"/>
                  </a:schemeClr>
                </a:solidFill>
              </a:rPr>
              <a:t>Riferimenti sulle fonti:</a:t>
            </a:r>
            <a:br>
              <a:rPr lang="it-IT" sz="3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dirty="0" smtClean="0"/>
              <a:t/>
            </a:r>
            <a:br>
              <a:rPr lang="it-IT" dirty="0" smtClean="0"/>
            </a:br>
            <a:endParaRPr lang="it-IT" sz="2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13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280027" y="692696"/>
            <a:ext cx="718040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/>
              <a:t>«Tutti in festa con </a:t>
            </a:r>
            <a:r>
              <a:rPr lang="it-IT" dirty="0" err="1"/>
              <a:t>Pi</a:t>
            </a:r>
            <a:r>
              <a:rPr lang="it-IT" dirty="0"/>
              <a:t> Greco</a:t>
            </a:r>
            <a:r>
              <a:rPr lang="it-IT" dirty="0" smtClean="0"/>
              <a:t>»,  Anna </a:t>
            </a:r>
            <a:r>
              <a:rPr lang="it-IT" dirty="0"/>
              <a:t>Cerasoli, </a:t>
            </a:r>
            <a:r>
              <a:rPr lang="it-IT" dirty="0" smtClean="0"/>
              <a:t> Editoriale Scienza </a:t>
            </a:r>
            <a:r>
              <a:rPr lang="it-IT" dirty="0">
                <a:solidFill>
                  <a:prstClr val="black"/>
                </a:solidFill>
              </a:rPr>
              <a:t>2015</a:t>
            </a:r>
            <a:r>
              <a:rPr lang="it-IT" dirty="0" smtClean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«Strategie e percorsi educativi»,  Ed.  Ass.ne psicopedagogica G. Rossini;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Canzone «I </a:t>
            </a:r>
            <a:r>
              <a:rPr lang="it-IT" dirty="0"/>
              <a:t>numeri»,  </a:t>
            </a:r>
            <a:r>
              <a:rPr lang="it-IT" dirty="0" smtClean="0"/>
              <a:t>Jovanotti</a:t>
            </a:r>
            <a:r>
              <a:rPr lang="it-IT" dirty="0"/>
              <a:t>, </a:t>
            </a:r>
            <a:r>
              <a:rPr lang="it-IT" dirty="0" smtClean="0"/>
              <a:t> Album Giovani Jovanotti </a:t>
            </a:r>
            <a:r>
              <a:rPr lang="it-IT" dirty="0">
                <a:solidFill>
                  <a:prstClr val="black"/>
                </a:solidFill>
              </a:rPr>
              <a:t>1990 </a:t>
            </a:r>
            <a:r>
              <a:rPr lang="it-IT" dirty="0" smtClean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MIUR Social – </a:t>
            </a:r>
            <a:r>
              <a:rPr lang="it-IT" dirty="0" err="1" smtClean="0"/>
              <a:t>Pi</a:t>
            </a:r>
            <a:r>
              <a:rPr lang="it-IT" dirty="0" smtClean="0"/>
              <a:t> Greco </a:t>
            </a:r>
            <a:r>
              <a:rPr lang="it-IT" dirty="0" err="1" smtClean="0"/>
              <a:t>Day</a:t>
            </a:r>
            <a:r>
              <a:rPr lang="it-IT" dirty="0" smtClean="0"/>
              <a:t>,  </a:t>
            </a:r>
            <a:r>
              <a:rPr lang="it-IT" dirty="0" err="1" smtClean="0">
                <a:solidFill>
                  <a:prstClr val="black"/>
                </a:solidFill>
              </a:rPr>
              <a:t>You</a:t>
            </a:r>
            <a:r>
              <a:rPr lang="it-IT" dirty="0" smtClean="0">
                <a:solidFill>
                  <a:prstClr val="black"/>
                </a:solidFill>
              </a:rPr>
              <a:t> Tube</a:t>
            </a:r>
            <a:r>
              <a:rPr lang="it-IT" dirty="0" smtClean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Antonio Mancini – La storia </a:t>
            </a:r>
            <a:r>
              <a:rPr lang="it-IT" dirty="0"/>
              <a:t>D</a:t>
            </a:r>
            <a:r>
              <a:rPr lang="it-IT" dirty="0" smtClean="0"/>
              <a:t>el </a:t>
            </a:r>
            <a:r>
              <a:rPr lang="it-IT" dirty="0" err="1" smtClean="0"/>
              <a:t>Pi</a:t>
            </a:r>
            <a:r>
              <a:rPr lang="it-IT" dirty="0" smtClean="0"/>
              <a:t> Greco,  </a:t>
            </a:r>
            <a:r>
              <a:rPr lang="it-IT" dirty="0" err="1" smtClean="0"/>
              <a:t>You</a:t>
            </a:r>
            <a:r>
              <a:rPr lang="it-IT" dirty="0" smtClean="0"/>
              <a:t> Tube;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 err="1" smtClean="0"/>
              <a:t>Redooc</a:t>
            </a:r>
            <a:r>
              <a:rPr lang="it-IT" dirty="0"/>
              <a:t>-</a:t>
            </a:r>
            <a:r>
              <a:rPr lang="it-IT" dirty="0" smtClean="0"/>
              <a:t>Matematica – La storia del </a:t>
            </a:r>
            <a:r>
              <a:rPr lang="it-IT" dirty="0" err="1" smtClean="0"/>
              <a:t>Pi</a:t>
            </a:r>
            <a:r>
              <a:rPr lang="it-IT" dirty="0" smtClean="0"/>
              <a:t> Greco,  </a:t>
            </a:r>
            <a:r>
              <a:rPr lang="it-IT" dirty="0" err="1" smtClean="0"/>
              <a:t>You</a:t>
            </a:r>
            <a:r>
              <a:rPr lang="it-IT" dirty="0" smtClean="0"/>
              <a:t> Tube;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L’Arena di Verona del 15 marzo 2018;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Fotocopie riadattate e foto proprie;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Materiale dell’ I.C. Monteforte d’Alpone (</a:t>
            </a:r>
            <a:r>
              <a:rPr lang="it-IT" dirty="0" err="1" smtClean="0"/>
              <a:t>Vr</a:t>
            </a:r>
            <a:r>
              <a:rPr lang="it-IT" dirty="0" smtClean="0"/>
              <a:t>);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Materiali utilizzati: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dirty="0" smtClean="0"/>
              <a:t>Cartoncino nero,  fotocopie dei Mandala e della filastrocca,  feltrini, punteruoli,  forbici,  colla</a:t>
            </a:r>
            <a:r>
              <a:rPr lang="it-IT" dirty="0"/>
              <a:t>; </a:t>
            </a:r>
            <a:r>
              <a:rPr lang="it-IT" dirty="0" smtClean="0"/>
              <a:t> L.I.M</a:t>
            </a:r>
            <a:r>
              <a:rPr lang="it-IT" dirty="0"/>
              <a:t>. </a:t>
            </a:r>
            <a:r>
              <a:rPr lang="it-IT" dirty="0" smtClean="0"/>
              <a:t> e lavagna;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9105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3802434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it-IT" sz="3600" dirty="0" smtClean="0">
                <a:latin typeface="Comic Sans MS" panose="030F0702030302020204" pitchFamily="66" charset="0"/>
              </a:rPr>
              <a:t/>
            </a:r>
            <a:br>
              <a:rPr lang="it-IT" sz="3600" dirty="0" smtClean="0">
                <a:latin typeface="Comic Sans MS" panose="030F0702030302020204" pitchFamily="66" charset="0"/>
              </a:rPr>
            </a:br>
            <a:endParaRPr lang="it-IT" sz="1800" i="1" dirty="0">
              <a:latin typeface="Comic Sans MS" panose="030F0702030302020204" pitchFamily="66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14</a:t>
            </a:fld>
            <a:endParaRPr lang="it-IT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79" y="1052736"/>
            <a:ext cx="5328592" cy="32491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_numeri_-_Jovanott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9975" y="4797152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5580112" y="61698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Fine Presentazione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07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Iniziamo a parlare del </a:t>
            </a:r>
            <a:r>
              <a:rPr lang="el-GR" dirty="0" smtClean="0"/>
              <a:t>π</a:t>
            </a:r>
            <a:r>
              <a:rPr lang="it-IT" dirty="0" smtClean="0"/>
              <a:t> …</a:t>
            </a:r>
            <a:endParaRPr lang="it-IT" dirty="0"/>
          </a:p>
        </p:txBody>
      </p:sp>
      <p:pic>
        <p:nvPicPr>
          <p:cNvPr id="4" name="Picture 4" descr="C:\Users\T420\AppData\Local\Microsoft\Windows\INetCache\IE\9ZO9KZ8V\post_it__photoshop_action_by_grasycho-d335exk[1].jpg">
            <a:hlinkClick r:id="rId2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4025196" cy="45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087772" y="3276841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 smtClean="0">
                <a:latin typeface="Lucida Handwriting" panose="03010101010101010101" pitchFamily="66" charset="0"/>
              </a:rPr>
              <a:t>Cos’è 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>
              <a:latin typeface="Lucida Handwriting" panose="03010101010101010101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 smtClean="0">
                <a:latin typeface="Lucida Handwriting" panose="03010101010101010101" pitchFamily="66" charset="0"/>
              </a:rPr>
              <a:t>Quanto vale ?</a:t>
            </a:r>
            <a:endParaRPr lang="it-IT" sz="2800" dirty="0">
              <a:latin typeface="Lucida Handwriting" panose="03010101010101010101" pitchFamily="66" charset="0"/>
            </a:endParaRPr>
          </a:p>
        </p:txBody>
      </p:sp>
      <p:pic>
        <p:nvPicPr>
          <p:cNvPr id="6" name="Picture 4" descr="C:\Users\T420\AppData\Local\Microsoft\Windows\INetCache\IE\9ZO9KZ8V\post_it__photoshop_action_by_grasycho-d335exk[1].jpg">
            <a:hlinkClick r:id="rId4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87141"/>
            <a:ext cx="3024336" cy="339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749186" y="3717212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dirty="0" smtClean="0"/>
              <a:t> </a:t>
            </a:r>
            <a:r>
              <a:rPr lang="it-IT" sz="2800" dirty="0" smtClean="0">
                <a:latin typeface="Lucida Handwriting" panose="03010101010101010101" pitchFamily="66" charset="0"/>
              </a:rPr>
              <a:t>La </a:t>
            </a:r>
            <a:r>
              <a:rPr lang="it-IT" sz="2800" dirty="0">
                <a:latin typeface="Lucida Handwriting" panose="03010101010101010101" pitchFamily="66" charset="0"/>
              </a:rPr>
              <a:t>sua     </a:t>
            </a:r>
          </a:p>
          <a:p>
            <a:r>
              <a:rPr lang="it-IT" sz="2800" dirty="0">
                <a:latin typeface="Lucida Handwriting" panose="03010101010101010101" pitchFamily="66" charset="0"/>
              </a:rPr>
              <a:t>  storia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5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Perché una festa a scuola ?</a:t>
            </a:r>
            <a:endParaRPr lang="it-IT" dirty="0"/>
          </a:p>
        </p:txBody>
      </p:sp>
      <p:pic>
        <p:nvPicPr>
          <p:cNvPr id="7" name="Picture 4" descr="C:\Users\T420\AppData\Local\Microsoft\Windows\INetCache\IE\9ZO9KZ8V\post_it__photoshop_action_by_grasycho-d335exk[1].jpg">
            <a:hlinkClick r:id="rId2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62" y="2897380"/>
            <a:ext cx="3528392" cy="39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220424" y="4005064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Lucida Handwriting" panose="03010101010101010101" pitchFamily="66" charset="0"/>
              </a:rPr>
              <a:t>Lo spiega </a:t>
            </a:r>
          </a:p>
          <a:p>
            <a:r>
              <a:rPr lang="it-IT" sz="2000" dirty="0" smtClean="0">
                <a:latin typeface="Lucida Handwriting" panose="03010101010101010101" pitchFamily="66" charset="0"/>
              </a:rPr>
              <a:t>l’ex</a:t>
            </a:r>
            <a:r>
              <a:rPr lang="it-IT" sz="2000" dirty="0">
                <a:latin typeface="Lucida Handwriting" panose="03010101010101010101" pitchFamily="66" charset="0"/>
              </a:rPr>
              <a:t> </a:t>
            </a:r>
            <a:r>
              <a:rPr lang="it-IT" sz="2000" dirty="0" smtClean="0">
                <a:latin typeface="Lucida Handwriting" panose="03010101010101010101" pitchFamily="66" charset="0"/>
              </a:rPr>
              <a:t>Ministro </a:t>
            </a:r>
          </a:p>
          <a:p>
            <a:r>
              <a:rPr lang="it-IT" sz="2000" dirty="0" smtClean="0">
                <a:latin typeface="Lucida Handwriting" panose="03010101010101010101" pitchFamily="66" charset="0"/>
              </a:rPr>
              <a:t>del MIUR</a:t>
            </a:r>
          </a:p>
          <a:p>
            <a:r>
              <a:rPr lang="it-IT" sz="2000" dirty="0" smtClean="0">
                <a:latin typeface="Lucida Handwriting" panose="03010101010101010101" pitchFamily="66" charset="0"/>
              </a:rPr>
              <a:t>Valeria Fedeli</a:t>
            </a:r>
            <a:endParaRPr lang="it-IT" sz="2000" dirty="0">
              <a:latin typeface="Lucida Handwriting" panose="030101010101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07" y="2060848"/>
            <a:ext cx="4182755" cy="2786435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9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In che giorno si festeggia 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ctr">
              <a:buNone/>
            </a:pPr>
            <a:endParaRPr lang="it-IT" dirty="0"/>
          </a:p>
          <a:p>
            <a:pPr marL="82296" indent="0" algn="ctr">
              <a:buNone/>
            </a:pPr>
            <a:r>
              <a:rPr lang="it-IT" sz="60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  marzo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it-I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1" name="Picture 3" descr="C:\Users\T420\AppData\Local\Microsoft\Windows\INetCache\IE\OBNXCT5H\800px-Bandiera_italiana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04" y="1628800"/>
            <a:ext cx="1728192" cy="1151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420\AppData\Local\Microsoft\Windows\INetCache\IE\U2LJ2SGN\union-jack-1027898_960_7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79675"/>
            <a:ext cx="1860745" cy="10854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347864" y="4848007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 algn="ctr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l-GR" sz="60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π</a:t>
            </a:r>
            <a:r>
              <a:rPr lang="it-IT" sz="60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6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 3.14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347865" y="3969060"/>
            <a:ext cx="70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</a:t>
            </a:r>
            <a:r>
              <a:rPr lang="it-IT" sz="2400" dirty="0" err="1" smtClean="0"/>
              <a:t>day</a:t>
            </a:r>
            <a:endParaRPr lang="it-IT" sz="2400" dirty="0"/>
          </a:p>
        </p:txBody>
      </p:sp>
      <p:cxnSp>
        <p:nvCxnSpPr>
          <p:cNvPr id="11" name="Connettore 4 10"/>
          <p:cNvCxnSpPr/>
          <p:nvPr/>
        </p:nvCxnSpPr>
        <p:spPr>
          <a:xfrm rot="5400000" flipH="1" flipV="1">
            <a:off x="4824028" y="3465004"/>
            <a:ext cx="2088232" cy="100811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Connettore 4 12"/>
          <p:cNvCxnSpPr/>
          <p:nvPr/>
        </p:nvCxnSpPr>
        <p:spPr>
          <a:xfrm rot="16200000" flipV="1">
            <a:off x="4139952" y="2996952"/>
            <a:ext cx="2088233" cy="1944216"/>
          </a:xfrm>
          <a:prstGeom prst="bentConnector3">
            <a:avLst>
              <a:gd name="adj1" fmla="val 20808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184068" y="324543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month</a:t>
            </a:r>
            <a:endParaRPr lang="it-IT" sz="24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metto 4 20"/>
          <p:cNvSpPr/>
          <p:nvPr/>
        </p:nvSpPr>
        <p:spPr>
          <a:xfrm>
            <a:off x="4081620" y="5354952"/>
            <a:ext cx="2160240" cy="666636"/>
          </a:xfrm>
          <a:prstGeom prst="cloudCallout">
            <a:avLst>
              <a:gd name="adj1" fmla="val -25521"/>
              <a:gd name="adj2" fmla="val -1618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umetto 3 19"/>
          <p:cNvSpPr/>
          <p:nvPr/>
        </p:nvSpPr>
        <p:spPr>
          <a:xfrm>
            <a:off x="7597468" y="4426386"/>
            <a:ext cx="985710" cy="369332"/>
          </a:xfrm>
          <a:prstGeom prst="wedgeEllipseCallout">
            <a:avLst>
              <a:gd name="adj1" fmla="val -109382"/>
              <a:gd name="adj2" fmla="val -1400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umetto 3 18"/>
          <p:cNvSpPr/>
          <p:nvPr/>
        </p:nvSpPr>
        <p:spPr>
          <a:xfrm>
            <a:off x="7597468" y="2308230"/>
            <a:ext cx="1013419" cy="369332"/>
          </a:xfrm>
          <a:prstGeom prst="wedgeEllipseCallout">
            <a:avLst>
              <a:gd name="adj1" fmla="val -104227"/>
              <a:gd name="adj2" fmla="val 17128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umetto 3 17"/>
          <p:cNvSpPr/>
          <p:nvPr/>
        </p:nvSpPr>
        <p:spPr>
          <a:xfrm>
            <a:off x="1288588" y="4426386"/>
            <a:ext cx="1013419" cy="369332"/>
          </a:xfrm>
          <a:prstGeom prst="wedgeEllipseCallout">
            <a:avLst>
              <a:gd name="adj1" fmla="val 103574"/>
              <a:gd name="adj2" fmla="val -24135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umetto 3 16"/>
          <p:cNvSpPr/>
          <p:nvPr/>
        </p:nvSpPr>
        <p:spPr>
          <a:xfrm>
            <a:off x="1288588" y="2308230"/>
            <a:ext cx="1013419" cy="369332"/>
          </a:xfrm>
          <a:prstGeom prst="wedgeEllipseCallout">
            <a:avLst>
              <a:gd name="adj1" fmla="val 103574"/>
              <a:gd name="adj2" fmla="val 7375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i="1" dirty="0" smtClean="0"/>
              <a:t>14 marzo 2018 … </a:t>
            </a:r>
            <a:r>
              <a:rPr lang="it-IT" sz="4000" dirty="0" smtClean="0"/>
              <a:t>π</a:t>
            </a:r>
            <a:r>
              <a:rPr lang="it-IT" sz="3600" dirty="0" smtClean="0"/>
              <a:t> </a:t>
            </a:r>
            <a:r>
              <a:rPr lang="it-IT" sz="3600" dirty="0" err="1" smtClean="0"/>
              <a:t>day</a:t>
            </a:r>
            <a:endParaRPr lang="it-IT" sz="3600" dirty="0"/>
          </a:p>
        </p:txBody>
      </p:sp>
      <p:pic>
        <p:nvPicPr>
          <p:cNvPr id="1026" name="Picture 2" descr="C:\Users\T420\Desktop\foto per indire\1uda\Screenshot_20180607-1621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42617"/>
            <a:ext cx="4036777" cy="2283769"/>
          </a:xfrm>
          <a:prstGeom prst="rect">
            <a:avLst/>
          </a:prstGeom>
          <a:noFill/>
          <a:effectLst>
            <a:outerShdw blurRad="50800" dist="88900" dir="7560000" sx="104000" sy="104000" algn="tl" rotWithShape="0">
              <a:schemeClr val="tx1">
                <a:alpha val="40000"/>
              </a:scheme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259632" y="230823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Classi 2</a:t>
            </a:r>
            <a:r>
              <a:rPr lang="it-IT" dirty="0"/>
              <a:t>^</a:t>
            </a:r>
            <a:endParaRPr lang="it-IT" dirty="0" smtClean="0"/>
          </a:p>
        </p:txBody>
      </p:sp>
      <p:sp>
        <p:nvSpPr>
          <p:cNvPr id="5" name="Rettangolo 4"/>
          <p:cNvSpPr/>
          <p:nvPr/>
        </p:nvSpPr>
        <p:spPr>
          <a:xfrm>
            <a:off x="1288588" y="442638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Classi </a:t>
            </a:r>
            <a:r>
              <a:rPr lang="it-IT" dirty="0" smtClean="0"/>
              <a:t>3^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297644" y="5426660"/>
            <a:ext cx="1728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i="1" dirty="0"/>
              <a:t>Classi </a:t>
            </a:r>
            <a:r>
              <a:rPr lang="it-IT" sz="2800" i="1" dirty="0" smtClean="0"/>
              <a:t>1^</a:t>
            </a:r>
            <a:endParaRPr lang="it-IT" sz="2800" i="1" dirty="0"/>
          </a:p>
        </p:txBody>
      </p:sp>
      <p:sp>
        <p:nvSpPr>
          <p:cNvPr id="8" name="Rettangolo 7"/>
          <p:cNvSpPr/>
          <p:nvPr/>
        </p:nvSpPr>
        <p:spPr>
          <a:xfrm>
            <a:off x="7597468" y="442638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Classi </a:t>
            </a:r>
            <a:r>
              <a:rPr lang="it-IT" dirty="0" smtClean="0"/>
              <a:t>4^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7569759" y="2308230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Classi </a:t>
            </a:r>
            <a:r>
              <a:rPr lang="it-IT" dirty="0" smtClean="0"/>
              <a:t>5^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88" y="188640"/>
            <a:ext cx="1212726" cy="121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44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chemeClr val="accent3">
                    <a:lumMod val="50000"/>
                  </a:schemeClr>
                </a:solidFill>
              </a:rPr>
              <a:t>Classi Prime A e B (41 alunni)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491880" y="4940137"/>
            <a:ext cx="223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</a:t>
            </a:r>
            <a:r>
              <a:rPr lang="it-IT" sz="3200" dirty="0" smtClean="0"/>
              <a:t>nteso come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63688" y="552491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 smtClean="0"/>
              <a:t>… </a:t>
            </a:r>
            <a:r>
              <a:rPr lang="it-IT" sz="3600" i="1" dirty="0" smtClean="0">
                <a:latin typeface="Segoe Print" panose="02000600000000000000" pitchFamily="2" charset="0"/>
              </a:rPr>
              <a:t>MONDO DEI NUMERI </a:t>
            </a:r>
            <a:r>
              <a:rPr lang="it-IT" sz="3600" i="1" dirty="0" smtClean="0"/>
              <a:t>…</a:t>
            </a:r>
            <a:endParaRPr lang="it-IT" sz="3600" i="1" dirty="0"/>
          </a:p>
        </p:txBody>
      </p:sp>
      <p:pic>
        <p:nvPicPr>
          <p:cNvPr id="1027" name="Picture 3" descr="C:\Users\T420\AppData\Local\Microsoft\Windows\INetCache\IE\9ZO9KZ8V\pi-1343261_960_72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187" y="1556792"/>
            <a:ext cx="3214011" cy="321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1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6258" y="18864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i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… </a:t>
            </a:r>
            <a:r>
              <a:rPr lang="it-IT" sz="2700" i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+mn-ea"/>
                <a:cs typeface="+mn-cs"/>
              </a:rPr>
              <a:t>che ritroviamo in tante materie </a:t>
            </a:r>
            <a:br>
              <a:rPr lang="it-IT" sz="2700" i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it-IT" sz="2700" i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+mn-ea"/>
                <a:cs typeface="+mn-cs"/>
              </a:rPr>
              <a:t>ed ambiti interdisciplinari:</a:t>
            </a:r>
          </a:p>
        </p:txBody>
      </p:sp>
      <p:pic>
        <p:nvPicPr>
          <p:cNvPr id="2052" name="Picture 4" descr="C:\Users\T420\AppData\Local\Microsoft\Windows\INetCache\IE\S3U7HJHF\postit-1726554_960_72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28" y="1469247"/>
            <a:ext cx="7826403" cy="51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 rot="946077">
            <a:off x="3318073" y="2269081"/>
            <a:ext cx="2217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MATEMATICA</a:t>
            </a:r>
            <a:r>
              <a:rPr lang="it-IT" dirty="0" smtClean="0"/>
              <a:t> </a:t>
            </a:r>
            <a:r>
              <a:rPr lang="it-IT" b="1" dirty="0"/>
              <a:t>N</a:t>
            </a:r>
            <a:r>
              <a:rPr lang="it-IT" b="1" dirty="0" smtClean="0"/>
              <a:t>umeri </a:t>
            </a:r>
            <a:r>
              <a:rPr lang="it-IT" dirty="0" smtClean="0"/>
              <a:t>col </a:t>
            </a:r>
          </a:p>
          <a:p>
            <a:pPr algn="ctr"/>
            <a:r>
              <a:rPr lang="it-IT" dirty="0" smtClean="0"/>
              <a:t>‘‘Metodo </a:t>
            </a:r>
            <a:r>
              <a:rPr lang="it-IT" dirty="0" err="1" smtClean="0"/>
              <a:t>Rapizza</a:t>
            </a:r>
            <a:r>
              <a:rPr lang="it-IT" dirty="0" smtClean="0"/>
              <a:t>’’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 rot="21135140">
            <a:off x="5848378" y="2387043"/>
            <a:ext cx="1470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ITALIANO</a:t>
            </a:r>
            <a:r>
              <a:rPr lang="it-IT" dirty="0" smtClean="0"/>
              <a:t> </a:t>
            </a:r>
          </a:p>
          <a:p>
            <a:pPr algn="ctr"/>
            <a:r>
              <a:rPr lang="it-IT" dirty="0"/>
              <a:t>F</a:t>
            </a:r>
            <a:r>
              <a:rPr lang="it-IT" dirty="0" smtClean="0"/>
              <a:t>ilastrocca </a:t>
            </a:r>
          </a:p>
          <a:p>
            <a:pPr algn="ctr"/>
            <a:r>
              <a:rPr lang="it-IT" dirty="0" smtClean="0"/>
              <a:t>dei </a:t>
            </a:r>
            <a:r>
              <a:rPr lang="it-IT" b="1" dirty="0" smtClean="0"/>
              <a:t>numeri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 rot="20472764">
            <a:off x="1612850" y="3907677"/>
            <a:ext cx="25306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TECNOLOGIA</a:t>
            </a:r>
          </a:p>
          <a:p>
            <a:pPr algn="ctr"/>
            <a:r>
              <a:rPr lang="it-IT" dirty="0" smtClean="0"/>
              <a:t>Utilizzo di </a:t>
            </a:r>
          </a:p>
          <a:p>
            <a:pPr algn="ctr"/>
            <a:r>
              <a:rPr lang="it-IT" b="1" dirty="0" smtClean="0"/>
              <a:t>numerosi</a:t>
            </a:r>
            <a:r>
              <a:rPr lang="it-IT" dirty="0" smtClean="0"/>
              <a:t> </a:t>
            </a:r>
          </a:p>
          <a:p>
            <a:pPr algn="ctr"/>
            <a:r>
              <a:rPr lang="it-IT" dirty="0" smtClean="0"/>
              <a:t>e diversi </a:t>
            </a:r>
            <a:r>
              <a:rPr lang="it-IT" dirty="0"/>
              <a:t>m</a:t>
            </a:r>
            <a:r>
              <a:rPr lang="it-IT" dirty="0" smtClean="0"/>
              <a:t>ateriali</a:t>
            </a:r>
          </a:p>
        </p:txBody>
      </p:sp>
      <p:sp>
        <p:nvSpPr>
          <p:cNvPr id="7" name="CasellaDiTesto 6"/>
          <p:cNvSpPr txBox="1"/>
          <p:nvPr/>
        </p:nvSpPr>
        <p:spPr>
          <a:xfrm rot="262186">
            <a:off x="4115694" y="4763746"/>
            <a:ext cx="1503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MUSICA</a:t>
            </a:r>
          </a:p>
          <a:p>
            <a:pPr algn="ctr"/>
            <a:r>
              <a:rPr lang="it-IT" dirty="0" smtClean="0"/>
              <a:t>Canzone </a:t>
            </a:r>
          </a:p>
          <a:p>
            <a:pPr algn="ctr"/>
            <a:r>
              <a:rPr lang="it-IT" dirty="0" smtClean="0">
                <a:solidFill>
                  <a:prstClr val="black"/>
                </a:solidFill>
              </a:rPr>
              <a:t>‘</a:t>
            </a:r>
            <a:r>
              <a:rPr lang="it-IT" dirty="0" smtClean="0"/>
              <a:t>‘I </a:t>
            </a:r>
            <a:r>
              <a:rPr lang="it-IT" b="1" dirty="0" smtClean="0"/>
              <a:t>numeri</a:t>
            </a:r>
            <a:r>
              <a:rPr lang="it-IT" dirty="0" smtClean="0"/>
              <a:t>’’ </a:t>
            </a:r>
          </a:p>
          <a:p>
            <a:pPr algn="ctr"/>
            <a:r>
              <a:rPr lang="it-IT" dirty="0" smtClean="0"/>
              <a:t>di Jovanotti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20530769">
            <a:off x="5927113" y="4449408"/>
            <a:ext cx="2401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ARTE e IMMAGINE</a:t>
            </a:r>
          </a:p>
          <a:p>
            <a:pPr algn="ctr"/>
            <a:r>
              <a:rPr lang="it-IT" dirty="0" smtClean="0"/>
              <a:t>Mandala </a:t>
            </a:r>
          </a:p>
          <a:p>
            <a:pPr algn="ctr"/>
            <a:r>
              <a:rPr lang="it-IT" b="1" dirty="0" smtClean="0"/>
              <a:t>numerato</a:t>
            </a:r>
            <a:endParaRPr lang="it-IT" b="1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32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400" dirty="0" smtClean="0">
                <a:solidFill>
                  <a:schemeClr val="accent3">
                    <a:lumMod val="50000"/>
                  </a:schemeClr>
                </a:solidFill>
              </a:rPr>
              <a:t>Iniziamo il lavoro </a:t>
            </a:r>
            <a:br>
              <a:rPr lang="it-IT" sz="4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4400" dirty="0" smtClean="0">
                <a:solidFill>
                  <a:schemeClr val="accent3">
                    <a:lumMod val="50000"/>
                  </a:schemeClr>
                </a:solidFill>
              </a:rPr>
              <a:t>nelle due classi parallele …</a:t>
            </a:r>
            <a:r>
              <a:rPr lang="it-IT" sz="3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it-IT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35876" y="1924765"/>
            <a:ext cx="4624379" cy="4176466"/>
          </a:xfrm>
          <a:prstGeom prst="rect">
            <a:avLst/>
          </a:prstGeom>
          <a:noFill/>
          <a:ln>
            <a:noFill/>
          </a:ln>
          <a:effectLst>
            <a:outerShdw dist="35921" dir="2700000" sx="103000" sy="103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2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 smtClean="0"/>
              <a:t>… punteggiamo, coloriamo …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2520280" cy="5040560"/>
          </a:xfrm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848" y="1484784"/>
            <a:ext cx="2535560" cy="507112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5F8D-1BDE-4D93-8DA5-EEA3F8CCF79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5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430</TotalTime>
  <Words>328</Words>
  <Application>Microsoft Office PowerPoint</Application>
  <PresentationFormat>Presentazione su schermo (4:3)</PresentationFormat>
  <Paragraphs>84</Paragraphs>
  <Slides>14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Solstizio</vt:lpstr>
      <vt:lpstr>   PI GRECO DAY</vt:lpstr>
      <vt:lpstr>Iniziamo a parlare del π …</vt:lpstr>
      <vt:lpstr>Perché una festa a scuola ?</vt:lpstr>
      <vt:lpstr>In che giorno si festeggia ?</vt:lpstr>
      <vt:lpstr>14 marzo 2018 … π day</vt:lpstr>
      <vt:lpstr>Classi Prime A e B (41 alunni)</vt:lpstr>
      <vt:lpstr>… che ritroviamo in tante materie  ed ambiti interdisciplinari:</vt:lpstr>
      <vt:lpstr>Iniziamo il lavoro  nelle due classi parallele … </vt:lpstr>
      <vt:lpstr>… punteggiamo, coloriamo …</vt:lpstr>
      <vt:lpstr>… assembliamo …</vt:lpstr>
      <vt:lpstr>… ecco il risultato finale : il nostro ‘‘LAP-BOOK’’  </vt:lpstr>
      <vt:lpstr>Alla fine … hanno parlato di noi !</vt:lpstr>
      <vt:lpstr>  Riferimenti sulle fonti:  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 GRECO DAY</dc:title>
  <dc:creator>T420</dc:creator>
  <cp:lastModifiedBy>T420</cp:lastModifiedBy>
  <cp:revision>106</cp:revision>
  <dcterms:created xsi:type="dcterms:W3CDTF">2018-06-08T16:52:03Z</dcterms:created>
  <dcterms:modified xsi:type="dcterms:W3CDTF">2018-06-20T15:39:14Z</dcterms:modified>
</cp:coreProperties>
</file>