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1" r:id="rId6"/>
    <p:sldId id="291" r:id="rId7"/>
    <p:sldId id="292" r:id="rId8"/>
    <p:sldId id="260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25" r:id="rId23"/>
    <p:sldId id="306" r:id="rId24"/>
    <p:sldId id="307" r:id="rId25"/>
    <p:sldId id="308" r:id="rId26"/>
    <p:sldId id="309" r:id="rId27"/>
    <p:sldId id="310" r:id="rId28"/>
    <p:sldId id="311" r:id="rId29"/>
    <p:sldId id="324" r:id="rId30"/>
    <p:sldId id="262" r:id="rId31"/>
    <p:sldId id="289" r:id="rId32"/>
    <p:sldId id="263" r:id="rId33"/>
    <p:sldId id="264" r:id="rId34"/>
    <p:sldId id="326" r:id="rId35"/>
    <p:sldId id="266" r:id="rId36"/>
    <p:sldId id="265" r:id="rId37"/>
    <p:sldId id="267" r:id="rId38"/>
    <p:sldId id="268" r:id="rId39"/>
    <p:sldId id="275" r:id="rId40"/>
    <p:sldId id="276" r:id="rId41"/>
    <p:sldId id="282" r:id="rId42"/>
    <p:sldId id="283" r:id="rId43"/>
    <p:sldId id="269" r:id="rId44"/>
    <p:sldId id="270" r:id="rId45"/>
    <p:sldId id="277" r:id="rId46"/>
    <p:sldId id="271" r:id="rId47"/>
    <p:sldId id="278" r:id="rId48"/>
    <p:sldId id="272" r:id="rId49"/>
    <p:sldId id="279" r:id="rId50"/>
    <p:sldId id="280" r:id="rId51"/>
    <p:sldId id="281" r:id="rId52"/>
    <p:sldId id="285" r:id="rId53"/>
    <p:sldId id="286" r:id="rId54"/>
    <p:sldId id="287" r:id="rId55"/>
    <p:sldId id="288" r:id="rId56"/>
    <p:sldId id="290" r:id="rId57"/>
    <p:sldId id="273" r:id="rId58"/>
    <p:sldId id="316" r:id="rId59"/>
    <p:sldId id="317" r:id="rId60"/>
    <p:sldId id="318" r:id="rId61"/>
    <p:sldId id="319" r:id="rId62"/>
    <p:sldId id="320" r:id="rId63"/>
    <p:sldId id="323" r:id="rId64"/>
    <p:sldId id="312" r:id="rId65"/>
    <p:sldId id="313" r:id="rId66"/>
    <p:sldId id="329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18B2-00D9-4446-8A5C-987C26C24E62}" type="datetimeFigureOut">
              <a:rPr lang="it-IT" smtClean="0"/>
              <a:pPr/>
              <a:t>08/01/2019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842B3-9555-4207-BA5A-E36209D86E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1/8/2019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IL RECUPERO DELL’ORTOGRAFIA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1752600"/>
          </a:xfrm>
        </p:spPr>
        <p:txBody>
          <a:bodyPr/>
          <a:lstStyle/>
          <a:p>
            <a:pPr algn="ctr"/>
            <a:r>
              <a:rPr lang="it-IT" b="1" dirty="0" smtClean="0">
                <a:latin typeface="+mj-lt"/>
              </a:rPr>
              <a:t>NELLA SCUOLA PRIMARIA</a:t>
            </a:r>
            <a:endParaRPr lang="it-IT" b="1" dirty="0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64704"/>
            <a:ext cx="1944811" cy="6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899592" y="6180892"/>
            <a:ext cx="73711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+mj-lt"/>
              </a:rPr>
              <a:t>Formazione insegnanti 30 Novembre 2018- </a:t>
            </a:r>
            <a:r>
              <a:rPr lang="it-IT" sz="2000" i="1" dirty="0" smtClean="0">
                <a:latin typeface="+mj-lt"/>
              </a:rPr>
              <a:t>Dott.ssa Francesca </a:t>
            </a:r>
            <a:r>
              <a:rPr lang="it-IT" sz="2000" i="1" dirty="0" smtClean="0">
                <a:latin typeface="+mj-lt"/>
              </a:rPr>
              <a:t>Miotti</a:t>
            </a:r>
            <a:endParaRPr lang="it-IT" sz="2000" i="1" dirty="0" smtClean="0">
              <a:latin typeface="+mj-lt"/>
            </a:endParaRPr>
          </a:p>
          <a:p>
            <a:endParaRPr lang="it-IT" dirty="0"/>
          </a:p>
        </p:txBody>
      </p:sp>
      <p:pic>
        <p:nvPicPr>
          <p:cNvPr id="6" name="Immagine 5" descr="scrittura-del-mancino-1024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17032"/>
            <a:ext cx="4824536" cy="226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FASE ORTOGRAFICA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sz="2800" dirty="0" smtClean="0">
                <a:latin typeface="+mj-lt"/>
              </a:rPr>
              <a:t>È una fase di perfezionamento ed </a:t>
            </a:r>
            <a:r>
              <a:rPr lang="it-IT" sz="2800" dirty="0" smtClean="0">
                <a:latin typeface="+mj-lt"/>
              </a:rPr>
              <a:t>economizzazione</a:t>
            </a:r>
            <a:r>
              <a:rPr lang="it-IT" sz="2800" dirty="0" smtClean="0">
                <a:latin typeface="+mj-lt"/>
              </a:rPr>
              <a:t> della fase alfabetica. </a:t>
            </a:r>
          </a:p>
          <a:p>
            <a:pPr algn="just"/>
            <a:r>
              <a:rPr lang="it-IT" sz="2800" dirty="0" smtClean="0">
                <a:latin typeface="+mj-lt"/>
              </a:rPr>
              <a:t>NELLA LETTURA il bambino inizia ad operare su unità più complesse del fonema, come le sillabe</a:t>
            </a:r>
          </a:p>
          <a:p>
            <a:pPr algn="just"/>
            <a:endParaRPr lang="it-IT" sz="2800" dirty="0" smtClean="0">
              <a:latin typeface="+mj-lt"/>
            </a:endParaRPr>
          </a:p>
          <a:p>
            <a:pPr algn="just">
              <a:buNone/>
            </a:pPr>
            <a:r>
              <a:rPr lang="it-IT" sz="2800" dirty="0" smtClean="0">
                <a:latin typeface="+mj-lt"/>
              </a:rPr>
              <a:t>                           /C/  /A/  /S/   /A/</a:t>
            </a:r>
            <a:r>
              <a:rPr lang="it-IT" sz="2800" dirty="0" smtClean="0">
                <a:latin typeface="+mj-lt"/>
                <a:sym typeface="Wingdings" pitchFamily="2" charset="2"/>
              </a:rPr>
              <a:t>/PE/  /</a:t>
            </a:r>
            <a:r>
              <a:rPr lang="it-IT" sz="2800" dirty="0" smtClean="0">
                <a:latin typeface="+mj-lt"/>
                <a:sym typeface="Wingdings" pitchFamily="2" charset="2"/>
              </a:rPr>
              <a:t>SCE</a:t>
            </a:r>
            <a:r>
              <a:rPr lang="it-IT" sz="2800" dirty="0" smtClean="0">
                <a:latin typeface="+mj-lt"/>
                <a:sym typeface="Wingdings" pitchFamily="2" charset="2"/>
              </a:rPr>
              <a:t>/</a:t>
            </a:r>
          </a:p>
          <a:p>
            <a:pPr algn="just">
              <a:buNone/>
            </a:pPr>
            <a:endParaRPr lang="it-IT" sz="2800" dirty="0" smtClean="0">
              <a:latin typeface="+mj-lt"/>
            </a:endParaRPr>
          </a:p>
          <a:p>
            <a:pPr algn="just"/>
            <a:r>
              <a:rPr lang="it-IT" sz="2800" dirty="0" smtClean="0">
                <a:latin typeface="+mj-lt"/>
              </a:rPr>
              <a:t>NELLA SCRITTURA il bambino comincia a strutturare, a livello cognitivo, un lessico ortografico dove memorizza e conserva la forma delle parole </a:t>
            </a:r>
          </a:p>
          <a:p>
            <a:pPr algn="ctr">
              <a:buNone/>
            </a:pPr>
            <a:r>
              <a:rPr lang="it-IT" sz="2800" dirty="0" smtClean="0">
                <a:latin typeface="+mj-lt"/>
              </a:rPr>
              <a:t>/CIELO/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FASE LESSICALE</a:t>
            </a:r>
          </a:p>
          <a:p>
            <a:pPr algn="ctr">
              <a:buNone/>
            </a:pPr>
            <a:endParaRPr lang="it-IT" sz="24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NELLA LETTURA l’analisi della parola è rapida perché non si basa più sulla conversione fonologica: vi è un riconoscimento dei morfemi che permette l’accesso diretto al lessico fonologico</a:t>
            </a:r>
          </a:p>
          <a:p>
            <a:pPr algn="just"/>
            <a:r>
              <a:rPr lang="it-IT" dirty="0" smtClean="0">
                <a:latin typeface="+mj-lt"/>
              </a:rPr>
              <a:t>NELLA SCRITTURA vi è il richiamo diretto </a:t>
            </a:r>
            <a:r>
              <a:rPr lang="it-IT" dirty="0" smtClean="0">
                <a:latin typeface="+mj-lt"/>
              </a:rPr>
              <a:t>della </a:t>
            </a:r>
            <a:r>
              <a:rPr lang="it-IT" dirty="0" smtClean="0">
                <a:latin typeface="+mj-lt"/>
              </a:rPr>
              <a:t>forma scritta della parola dal lessico ortografico (senza la decodifica grafema-fonema).</a:t>
            </a:r>
          </a:p>
          <a:p>
            <a:pPr algn="ctr">
              <a:buFont typeface="Arial" pitchFamily="34" charset="0"/>
              <a:buChar char="•"/>
            </a:pPr>
            <a:r>
              <a:rPr lang="it-IT" dirty="0" smtClean="0">
                <a:latin typeface="+mj-lt"/>
              </a:rPr>
              <a:t> sento “acqua”</a:t>
            </a:r>
            <a:r>
              <a:rPr lang="it-IT" dirty="0" smtClean="0">
                <a:latin typeface="+mj-lt"/>
                <a:sym typeface="Wingdings" pitchFamily="2" charset="2"/>
              </a:rPr>
              <a:t>recupero dal magazzino ortografico</a:t>
            </a:r>
          </a:p>
          <a:p>
            <a:pPr algn="ctr">
              <a:buNone/>
            </a:pPr>
            <a:r>
              <a:rPr lang="it-IT" dirty="0" smtClean="0">
                <a:latin typeface="+mj-lt"/>
                <a:sym typeface="Wingdings" pitchFamily="2" charset="2"/>
              </a:rPr>
              <a:t> la stringa /ACQUA/</a:t>
            </a:r>
          </a:p>
          <a:p>
            <a:pPr algn="ctr">
              <a:buNone/>
            </a:pPr>
            <a:endParaRPr lang="it-IT" dirty="0" smtClean="0">
              <a:latin typeface="+mj-lt"/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2"/>
                </a:solidFill>
                <a:latin typeface="+mj-lt"/>
              </a:rPr>
              <a:t>QUESTA è la FASE MASSIMAMENTE ECONOMICA</a:t>
            </a:r>
          </a:p>
          <a:p>
            <a:pPr algn="ctr">
              <a:buNone/>
            </a:pPr>
            <a:endParaRPr lang="it-IT" dirty="0" smtClean="0">
              <a:latin typeface="+mj-lt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L’UTILITÀ DEL MODELLO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APPRENDIMENTO DELLA SCRITTURA</a:t>
            </a:r>
          </a:p>
          <a:p>
            <a:pPr algn="ctr">
              <a:buNone/>
            </a:pPr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L’analisi degli errori compiuti dal bambino permette di comprendere a quale stadio di acquisizione l’alunno si trova</a:t>
            </a:r>
          </a:p>
          <a:p>
            <a:pPr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Se un bambino, ad esempio, compie molti errori fonologici (sostituzione/omissioni/aggiunta  e inversione di grafemi) vorrà dire che non ha ancora superato la fase alfabetica. Sarà dunque importante prevedere esercizi di consolidamento delle regole di conversione fonema-grafema.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Come funziona</a:t>
            </a:r>
            <a:br>
              <a:rPr lang="it-IT" dirty="0" smtClean="0"/>
            </a:br>
            <a:r>
              <a:rPr lang="it-IT" dirty="0" smtClean="0"/>
              <a:t>il processo di scrittura?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IL MODELLO “A DUE VIE” DELLA SCRITTURA 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di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Coltheart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(1981)</a:t>
            </a:r>
          </a:p>
          <a:p>
            <a:pPr algn="ctr">
              <a:buNone/>
            </a:pPr>
            <a:endParaRPr lang="it-IT" dirty="0" smtClean="0"/>
          </a:p>
          <a:p>
            <a:pPr algn="just"/>
            <a:r>
              <a:rPr lang="it-IT" sz="2400" dirty="0" smtClean="0">
                <a:latin typeface="+mj-lt"/>
              </a:rPr>
              <a:t>Il modello spiega il funzionamento del processo di trascrizione  che parte dall’analisi della parola udita e termina con l’esecuzione dei pattern grafo-motori necessari per scrivere la parola.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MODELLO A “DUE VIE”</a:t>
            </a:r>
            <a:br>
              <a:rPr lang="it-IT" dirty="0" smtClean="0"/>
            </a:br>
            <a:r>
              <a:rPr lang="it-IT" sz="4000" dirty="0" smtClean="0"/>
              <a:t>(tratto e adattato da </a:t>
            </a:r>
            <a:r>
              <a:rPr lang="it-IT" sz="4000" dirty="0" smtClean="0"/>
              <a:t>Angelelli</a:t>
            </a:r>
            <a:r>
              <a:rPr lang="it-IT" sz="4000" dirty="0" smtClean="0"/>
              <a:t> </a:t>
            </a:r>
            <a:r>
              <a:rPr lang="it-IT" sz="4000" dirty="0" smtClean="0"/>
              <a:t>et</a:t>
            </a:r>
            <a:r>
              <a:rPr lang="it-IT" sz="4000" dirty="0" smtClean="0"/>
              <a:t> al.,2008) </a:t>
            </a:r>
            <a:endParaRPr lang="it-IT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103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228184" y="1700808"/>
            <a:ext cx="33123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Via fonologica</a:t>
            </a:r>
          </a:p>
          <a:p>
            <a:r>
              <a:rPr lang="it-IT" dirty="0" smtClean="0">
                <a:latin typeface="+mj-lt"/>
              </a:rPr>
              <a:t>Via Lessicale</a:t>
            </a:r>
            <a:endParaRPr lang="it-IT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012160" y="1772816"/>
            <a:ext cx="216024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012160" y="2132856"/>
            <a:ext cx="216024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267744" y="2132856"/>
            <a:ext cx="1944216" cy="576064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/>
              <a:t>IL MODELLO A “DUE VIE”</a:t>
            </a:r>
            <a:br>
              <a:rPr lang="it-IT" sz="4400" dirty="0" smtClean="0"/>
            </a:br>
            <a:r>
              <a:rPr lang="it-IT" sz="3600" dirty="0" smtClean="0"/>
              <a:t>(tratto e adattato da </a:t>
            </a:r>
            <a:r>
              <a:rPr lang="it-IT" sz="3600" dirty="0" smtClean="0"/>
              <a:t>Angelelli</a:t>
            </a:r>
            <a:r>
              <a:rPr lang="it-IT" sz="3600" dirty="0" smtClean="0"/>
              <a:t> </a:t>
            </a:r>
            <a:r>
              <a:rPr lang="it-IT" sz="3600" dirty="0" smtClean="0"/>
              <a:t>et</a:t>
            </a:r>
            <a:r>
              <a:rPr lang="it-IT" sz="3600" dirty="0" smtClean="0"/>
              <a:t> al.,2008)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sz="2400" dirty="0" smtClean="0">
                <a:latin typeface="+mj-lt"/>
              </a:rPr>
              <a:t>La </a:t>
            </a:r>
            <a:r>
              <a:rPr lang="it-IT" sz="2400" dirty="0" smtClean="0">
                <a:solidFill>
                  <a:srgbClr val="FFC000"/>
                </a:solidFill>
                <a:latin typeface="+mj-lt"/>
              </a:rPr>
              <a:t>VIA FONOLOGICA </a:t>
            </a:r>
            <a:r>
              <a:rPr lang="it-IT" sz="2400" dirty="0" smtClean="0">
                <a:latin typeface="+mj-lt"/>
              </a:rPr>
              <a:t>ci permette di identificare i singoli suoni che compongono la parola e di convertirli nei corrispondenti grafemi. Il suo adeguato funzionamento è fondamentale per la scrittura di </a:t>
            </a:r>
            <a:r>
              <a:rPr lang="it-IT" sz="2400" b="1" dirty="0" smtClean="0">
                <a:solidFill>
                  <a:srgbClr val="FFC000"/>
                </a:solidFill>
                <a:latin typeface="+mj-lt"/>
              </a:rPr>
              <a:t>parole sconosciute</a:t>
            </a:r>
            <a:r>
              <a:rPr lang="it-IT" sz="2400" dirty="0" smtClean="0">
                <a:latin typeface="+mj-lt"/>
              </a:rPr>
              <a:t>.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La </a:t>
            </a:r>
            <a:r>
              <a:rPr lang="it-IT" sz="2400" dirty="0" smtClean="0">
                <a:solidFill>
                  <a:schemeClr val="accent2"/>
                </a:solidFill>
                <a:latin typeface="+mj-lt"/>
              </a:rPr>
              <a:t>VIA LESSICALE </a:t>
            </a:r>
            <a:r>
              <a:rPr lang="it-IT" sz="2400" dirty="0" smtClean="0">
                <a:latin typeface="+mj-lt"/>
              </a:rPr>
              <a:t>ci permette di recuperare l’intera forma ortografica della parola e il suo significato direttamente dal magazzino lessicale. Il suo funzionamento è fondamentale per la scrittura di parole conosciute a </a:t>
            </a: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ortografia ambigua </a:t>
            </a:r>
            <a:r>
              <a:rPr lang="it-IT" sz="2400" dirty="0" smtClean="0">
                <a:latin typeface="+mj-lt"/>
              </a:rPr>
              <a:t>(</a:t>
            </a:r>
            <a:r>
              <a:rPr lang="it-IT" sz="2400" dirty="0" smtClean="0">
                <a:latin typeface="+mj-lt"/>
              </a:rPr>
              <a:t>es</a:t>
            </a:r>
            <a:r>
              <a:rPr lang="it-IT" sz="2400" dirty="0" smtClean="0">
                <a:latin typeface="+mj-lt"/>
              </a:rPr>
              <a:t> acqua) e parole </a:t>
            </a: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omofone non omografe </a:t>
            </a:r>
            <a:r>
              <a:rPr lang="it-IT" sz="2400" dirty="0" smtClean="0">
                <a:latin typeface="+mj-lt"/>
              </a:rPr>
              <a:t>(es. anno e hanno)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900" dirty="0" smtClean="0"/>
              <a:t>IL MODELLO A “DUE VIE”</a:t>
            </a:r>
            <a:br>
              <a:rPr lang="it-IT" sz="4900" dirty="0" smtClean="0"/>
            </a:br>
            <a:r>
              <a:rPr lang="it-IT" sz="4000" dirty="0" smtClean="0"/>
              <a:t>(tratto e adattato da </a:t>
            </a:r>
            <a:r>
              <a:rPr lang="it-IT" sz="4000" dirty="0" smtClean="0"/>
              <a:t>Angelelli</a:t>
            </a:r>
            <a:r>
              <a:rPr lang="it-IT" sz="4000" dirty="0" smtClean="0"/>
              <a:t> </a:t>
            </a:r>
            <a:r>
              <a:rPr lang="it-IT" sz="4000" dirty="0" smtClean="0"/>
              <a:t>et</a:t>
            </a:r>
            <a:r>
              <a:rPr lang="it-IT" sz="4000" dirty="0" smtClean="0"/>
              <a:t> al.,2008)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In entrambe le vie il buffer </a:t>
            </a:r>
            <a:r>
              <a:rPr lang="it-IT" sz="2400" dirty="0" smtClean="0">
                <a:latin typeface="+mj-lt"/>
              </a:rPr>
              <a:t>grafemico</a:t>
            </a:r>
            <a:r>
              <a:rPr lang="it-IT" sz="2400" dirty="0" smtClean="0">
                <a:latin typeface="+mj-lt"/>
              </a:rPr>
              <a:t> ha il compito di conservare in memoria i grafemi e la loro corretta posizione mentre il sistema </a:t>
            </a:r>
            <a:r>
              <a:rPr lang="it-IT" sz="2400" dirty="0" smtClean="0">
                <a:latin typeface="+mj-lt"/>
              </a:rPr>
              <a:t>allografico</a:t>
            </a:r>
            <a:r>
              <a:rPr lang="it-IT" sz="2400" dirty="0" smtClean="0">
                <a:latin typeface="+mj-lt"/>
              </a:rPr>
              <a:t> recupera il grafema nel formato di scrittura prescelto (corsivo, stampato ecc)</a:t>
            </a:r>
          </a:p>
          <a:p>
            <a:pPr algn="just"/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Si attivano infine i pattern grafo-motori necessari alla trascrizione della parola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 smtClean="0">
                <a:latin typeface="+mj-lt"/>
              </a:rPr>
              <a:t>Lo scrittore (e lettore) abile utilizza principalmente la via lessicale, tuttavia quando necessario, passa alla via fonologica, che funge da meccanismo di controllo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La </a:t>
            </a:r>
            <a:r>
              <a:rPr lang="it-IT" sz="2400" b="1" dirty="0" smtClean="0">
                <a:latin typeface="+mj-lt"/>
              </a:rPr>
              <a:t>procedura fonologica </a:t>
            </a:r>
            <a:r>
              <a:rPr lang="it-IT" sz="2400" dirty="0" smtClean="0">
                <a:latin typeface="+mj-lt"/>
              </a:rPr>
              <a:t>raggiunge la </a:t>
            </a:r>
            <a:r>
              <a:rPr lang="it-IT" sz="2400" b="1" dirty="0" smtClean="0">
                <a:latin typeface="+mj-lt"/>
              </a:rPr>
              <a:t>massima efficienza </a:t>
            </a:r>
            <a:r>
              <a:rPr lang="it-IT" sz="2400" dirty="0" smtClean="0">
                <a:latin typeface="+mj-lt"/>
              </a:rPr>
              <a:t>intorno al </a:t>
            </a:r>
            <a:r>
              <a:rPr lang="it-IT" sz="2400" b="1" dirty="0" smtClean="0">
                <a:latin typeface="+mj-lt"/>
              </a:rPr>
              <a:t>terzo-quarto</a:t>
            </a:r>
            <a:r>
              <a:rPr lang="it-IT" sz="2400" b="1" dirty="0" smtClean="0">
                <a:latin typeface="+mj-lt"/>
              </a:rPr>
              <a:t> anno della primaria</a:t>
            </a:r>
            <a:r>
              <a:rPr lang="it-IT" sz="2400" dirty="0" smtClean="0">
                <a:latin typeface="+mj-lt"/>
              </a:rPr>
              <a:t>; 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La persistenza di un </a:t>
            </a:r>
            <a:r>
              <a:rPr lang="it-IT" sz="2400" b="1" dirty="0" smtClean="0">
                <a:latin typeface="+mj-lt"/>
              </a:rPr>
              <a:t>numero elevato di errori </a:t>
            </a:r>
            <a:r>
              <a:rPr lang="it-IT" sz="2400" dirty="0" smtClean="0">
                <a:latin typeface="+mj-lt"/>
              </a:rPr>
              <a:t>nella trascrizione di </a:t>
            </a:r>
            <a:r>
              <a:rPr lang="it-IT" sz="2400" b="1" dirty="0" smtClean="0">
                <a:latin typeface="+mj-lt"/>
              </a:rPr>
              <a:t>parole regolari </a:t>
            </a:r>
            <a:r>
              <a:rPr lang="it-IT" sz="2400" dirty="0" smtClean="0">
                <a:latin typeface="+mj-lt"/>
              </a:rPr>
              <a:t>dal punto di vista ortografico </a:t>
            </a:r>
            <a:r>
              <a:rPr lang="it-IT" sz="2400" b="1" dirty="0" smtClean="0">
                <a:latin typeface="+mj-lt"/>
              </a:rPr>
              <a:t>dopo il biennio </a:t>
            </a:r>
            <a:r>
              <a:rPr lang="it-IT" sz="2400" dirty="0" smtClean="0">
                <a:latin typeface="+mj-lt"/>
              </a:rPr>
              <a:t>della scuola primaria può essere un </a:t>
            </a:r>
            <a:r>
              <a:rPr lang="it-IT" sz="2400" b="1" dirty="0" smtClean="0">
                <a:latin typeface="+mj-lt"/>
              </a:rPr>
              <a:t>segnale</a:t>
            </a:r>
            <a:r>
              <a:rPr lang="it-IT" sz="2400" dirty="0" smtClean="0">
                <a:latin typeface="+mj-lt"/>
              </a:rPr>
              <a:t> della presenza </a:t>
            </a:r>
            <a:r>
              <a:rPr lang="it-IT" sz="2400" b="1" dirty="0" smtClean="0">
                <a:latin typeface="+mj-lt"/>
              </a:rPr>
              <a:t>di difficoltà</a:t>
            </a:r>
          </a:p>
          <a:p>
            <a:pPr algn="just">
              <a:buNone/>
            </a:pP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389120"/>
          </a:xfrm>
        </p:spPr>
        <p:txBody>
          <a:bodyPr/>
          <a:lstStyle/>
          <a:p>
            <a:pPr algn="just"/>
            <a:r>
              <a:rPr lang="it-IT" dirty="0" smtClean="0">
                <a:latin typeface="+mj-lt"/>
              </a:rPr>
              <a:t>La </a:t>
            </a:r>
            <a:r>
              <a:rPr lang="it-IT" b="1" dirty="0" smtClean="0">
                <a:latin typeface="+mj-lt"/>
              </a:rPr>
              <a:t>procedura lessicale </a:t>
            </a:r>
            <a:r>
              <a:rPr lang="it-IT" dirty="0" smtClean="0">
                <a:latin typeface="+mj-lt"/>
              </a:rPr>
              <a:t>ha un’evoluzione più lenta, la sua acquisizione si protrae anche alla </a:t>
            </a:r>
            <a:r>
              <a:rPr lang="it-IT" b="1" dirty="0" smtClean="0">
                <a:latin typeface="+mj-lt"/>
              </a:rPr>
              <a:t>scuola secondaria di I grado</a:t>
            </a:r>
            <a:r>
              <a:rPr lang="it-IT" dirty="0" smtClean="0">
                <a:latin typeface="+mj-lt"/>
              </a:rPr>
              <a:t>.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Il permanere di </a:t>
            </a:r>
            <a:r>
              <a:rPr lang="it-IT" b="1" dirty="0" smtClean="0">
                <a:latin typeface="+mj-lt"/>
              </a:rPr>
              <a:t>errori </a:t>
            </a:r>
            <a:r>
              <a:rPr lang="it-IT" dirty="0" smtClean="0">
                <a:latin typeface="+mj-lt"/>
              </a:rPr>
              <a:t>nelle </a:t>
            </a:r>
            <a:r>
              <a:rPr lang="it-IT" b="1" dirty="0" smtClean="0">
                <a:latin typeface="+mj-lt"/>
              </a:rPr>
              <a:t>parole ad ortografia ambigua </a:t>
            </a:r>
            <a:r>
              <a:rPr lang="it-IT" dirty="0" smtClean="0">
                <a:latin typeface="+mj-lt"/>
              </a:rPr>
              <a:t>durante la </a:t>
            </a:r>
            <a:r>
              <a:rPr lang="it-IT" b="1" dirty="0" smtClean="0">
                <a:latin typeface="+mj-lt"/>
              </a:rPr>
              <a:t>scuola secondaria di I grado </a:t>
            </a:r>
            <a:r>
              <a:rPr lang="it-IT" dirty="0" smtClean="0">
                <a:latin typeface="+mj-lt"/>
              </a:rPr>
              <a:t>può dunque rientrare nel percorso di </a:t>
            </a:r>
            <a:r>
              <a:rPr lang="it-IT" b="1" dirty="0" smtClean="0">
                <a:latin typeface="+mj-lt"/>
              </a:rPr>
              <a:t>sviluppo</a:t>
            </a:r>
            <a:r>
              <a:rPr lang="it-IT" dirty="0" smtClean="0">
                <a:latin typeface="+mj-lt"/>
              </a:rPr>
              <a:t> delle competenze ortografiche </a:t>
            </a:r>
            <a:r>
              <a:rPr lang="it-IT" b="1" dirty="0" smtClean="0">
                <a:latin typeface="+mj-lt"/>
              </a:rPr>
              <a:t>tipico</a:t>
            </a:r>
            <a:r>
              <a:rPr lang="it-IT" dirty="0" smtClean="0">
                <a:latin typeface="+mj-lt"/>
              </a:rPr>
              <a:t>.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/>
              <a:t>POTENZIARE LA COMPETENZA ORTOGRAFICA A SCUOLA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>
                <a:latin typeface="+mj-lt"/>
              </a:rPr>
              <a:t>Nelle primissime fasi di apprendimento è importante potenziare le abilità che stanno alla base della competenza ortografica, ossia le abilità di analisi fonologica, le abilità </a:t>
            </a:r>
            <a:r>
              <a:rPr lang="it-IT" dirty="0" smtClean="0">
                <a:latin typeface="+mj-lt"/>
              </a:rPr>
              <a:t>metafonologiche</a:t>
            </a:r>
            <a:r>
              <a:rPr lang="it-IT" dirty="0" smtClean="0">
                <a:latin typeface="+mj-lt"/>
              </a:rPr>
              <a:t> e di rappresentazione del lessico ortografico.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>
                <a:latin typeface="+mj-lt"/>
              </a:rPr>
              <a:t>Per fare questo è utile proporre le seguenti attività: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latin typeface="+mj-lt"/>
              </a:rPr>
              <a:t>ATTIVITÀ </a:t>
            </a:r>
            <a:r>
              <a:rPr lang="it-IT" dirty="0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TIPO </a:t>
            </a:r>
            <a:r>
              <a:rPr lang="it-IT" dirty="0" smtClean="0">
                <a:latin typeface="+mj-lt"/>
              </a:rPr>
              <a:t>METAFONOLOGICO</a:t>
            </a: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latin typeface="+mj-lt"/>
              </a:rPr>
              <a:t>ATTIVITÀ </a:t>
            </a:r>
            <a:r>
              <a:rPr lang="it-IT" dirty="0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RINFORZO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latin typeface="+mj-lt"/>
              </a:rPr>
              <a:t>PROMUOVERE LA RIFLESSIONE </a:t>
            </a:r>
            <a:r>
              <a:rPr lang="it-IT" dirty="0" smtClean="0">
                <a:latin typeface="+mj-lt"/>
              </a:rPr>
              <a:t>METACOGNITIVA</a:t>
            </a: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latin typeface="+mj-lt"/>
              </a:rPr>
              <a:t>ATTIVITÀ </a:t>
            </a:r>
            <a:r>
              <a:rPr lang="it-IT" dirty="0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ARRICCHIMENTO LESSICALE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LA SCRITTURA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62379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+mj-lt"/>
              </a:rPr>
              <a:t>L’abilità di scrittura non è un processo unitario, ma </a:t>
            </a:r>
            <a:r>
              <a:rPr lang="it-IT" b="1" dirty="0" smtClean="0">
                <a:latin typeface="+mj-lt"/>
              </a:rPr>
              <a:t>un insieme di più componenti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I tre aspetti fondamentali della scrittura sono:</a:t>
            </a:r>
          </a:p>
          <a:p>
            <a:pPr algn="just"/>
            <a:endParaRPr lang="it-IT" b="1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solidFill>
                  <a:schemeClr val="accent2"/>
                </a:solidFill>
                <a:latin typeface="+mj-lt"/>
              </a:rPr>
              <a:t>La </a:t>
            </a:r>
            <a:r>
              <a:rPr lang="it-IT" dirty="0" smtClean="0">
                <a:solidFill>
                  <a:schemeClr val="accent2"/>
                </a:solidFill>
                <a:latin typeface="+mj-lt"/>
              </a:rPr>
              <a:t>CAPACITÀ </a:t>
            </a:r>
            <a:r>
              <a:rPr lang="it-IT" dirty="0" smtClean="0">
                <a:solidFill>
                  <a:schemeClr val="accent2"/>
                </a:solidFill>
                <a:latin typeface="+mj-lt"/>
              </a:rPr>
              <a:t>di ESPRESSIONE SCRITTA</a:t>
            </a:r>
          </a:p>
          <a:p>
            <a:pPr algn="just">
              <a:buFont typeface="Wingdings" pitchFamily="2" charset="2"/>
              <a:buChar char="v"/>
            </a:pPr>
            <a:endParaRPr lang="it-IT" b="1" dirty="0" smtClean="0">
              <a:solidFill>
                <a:schemeClr val="accent2"/>
              </a:solidFill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solidFill>
                  <a:schemeClr val="accent2"/>
                </a:solidFill>
                <a:latin typeface="+mj-lt"/>
              </a:rPr>
              <a:t>La COMPETENZA ORTOGRAFICA</a:t>
            </a:r>
          </a:p>
          <a:p>
            <a:pPr algn="just">
              <a:buNone/>
            </a:pPr>
            <a:endParaRPr lang="it-IT" b="1" dirty="0" smtClean="0">
              <a:solidFill>
                <a:schemeClr val="accent2"/>
              </a:solidFill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solidFill>
                  <a:schemeClr val="accent2"/>
                </a:solidFill>
                <a:latin typeface="+mj-lt"/>
              </a:rPr>
              <a:t>La COMPETENZA GRAFO-MOTORIA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2038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t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429000"/>
            <a:ext cx="1631877" cy="1089278"/>
          </a:xfrm>
          <a:prstGeom prst="rect">
            <a:avLst/>
          </a:prstGeo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01208"/>
            <a:ext cx="1080120" cy="13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ATTIVITÀ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TIPO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METAFONOLOGICO</a:t>
            </a:r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Con abilità </a:t>
            </a:r>
            <a:r>
              <a:rPr lang="it-IT" dirty="0" smtClean="0">
                <a:latin typeface="+mj-lt"/>
              </a:rPr>
              <a:t>metafonologica</a:t>
            </a:r>
            <a:r>
              <a:rPr lang="it-IT" dirty="0" smtClean="0">
                <a:latin typeface="+mj-lt"/>
              </a:rPr>
              <a:t> si intende la capacità di riflettere sulla struttura fonologica della parola</a:t>
            </a:r>
          </a:p>
          <a:p>
            <a:pPr algn="just"/>
            <a:r>
              <a:rPr lang="it-IT" dirty="0" smtClean="0">
                <a:latin typeface="+mj-lt"/>
              </a:rPr>
              <a:t>Per implementare questa abilità si può ricorrere ad esercizi che portino al bambino a manipolare i  suoni della lingua. </a:t>
            </a:r>
          </a:p>
          <a:p>
            <a:pPr algn="just"/>
            <a:r>
              <a:rPr lang="it-IT" dirty="0" smtClean="0">
                <a:latin typeface="+mj-lt"/>
              </a:rPr>
              <a:t>Ad esempio gli si può chiedere di eliminare la consonante iniziale di una parola pronunciata; lo si invita poi a riflettere se la deiezione ha portato alla formazione di una parola di senso compiuto (pasta-asta) oppure no (</a:t>
            </a:r>
            <a:r>
              <a:rPr lang="it-IT" dirty="0" smtClean="0">
                <a:latin typeface="+mj-lt"/>
              </a:rPr>
              <a:t>es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carro-arro</a:t>
            </a:r>
            <a:r>
              <a:rPr lang="it-IT" dirty="0" smtClean="0">
                <a:latin typeface="+mj-lt"/>
              </a:rPr>
              <a:t>)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ATTIVITÀ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TIPO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METAFONOLOGICO</a:t>
            </a:r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Altre attività di tipo </a:t>
            </a:r>
            <a:r>
              <a:rPr lang="it-IT" sz="2400" dirty="0" smtClean="0">
                <a:latin typeface="+mj-lt"/>
              </a:rPr>
              <a:t>metafonologico</a:t>
            </a:r>
            <a:r>
              <a:rPr lang="it-IT" sz="2400" dirty="0" smtClean="0">
                <a:latin typeface="+mj-lt"/>
              </a:rPr>
              <a:t>: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Chiedere al bambino di individuare il fonema iniziale della parola pronunciata (partendo da parole che cominciando con vocale); poi di identificare il fonema in posizione finale ed infine quello in posizione intermedia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Esercizi di fusione fonemica (“A”-”P”-”E”. Che parola è? “APE”)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Esercizi di associazione fonema/grafema, associando lettere ad immagini (associo il fonema “A” con l’immagine di un’Ape)</a:t>
            </a:r>
          </a:p>
          <a:p>
            <a:pPr algn="just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92280" y="6457890"/>
            <a:ext cx="180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MIUR</a:t>
            </a:r>
            <a:r>
              <a:rPr lang="it-IT" sz="2000" dirty="0" smtClean="0">
                <a:latin typeface="+mj-lt"/>
              </a:rPr>
              <a:t> 2011</a:t>
            </a:r>
            <a:endParaRPr lang="it-I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/>
              <a:t>POTENZIARE LA COMPETENZA ORTOGRAFICA A SCUOLA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ATTIVITÀ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TIPO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METAFONOLOGICO</a:t>
            </a:r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marL="514350" indent="-514350" algn="ctr">
              <a:buAutoNum type="arabicParenR"/>
            </a:pPr>
            <a:endParaRPr lang="it-IT" dirty="0" smtClean="0"/>
          </a:p>
          <a:p>
            <a:pPr marL="514350" indent="-514350" algn="just">
              <a:buNone/>
            </a:pPr>
            <a:r>
              <a:rPr lang="it-IT" sz="2400" dirty="0" smtClean="0">
                <a:solidFill>
                  <a:schemeClr val="accent2"/>
                </a:solidFill>
                <a:latin typeface="+mj-lt"/>
              </a:rPr>
              <a:t>4)</a:t>
            </a:r>
            <a:r>
              <a:rPr lang="it-IT" sz="2400" dirty="0" smtClean="0">
                <a:latin typeface="+mj-lt"/>
              </a:rPr>
              <a:t>  Esercizi di conteggio dei fonemi </a:t>
            </a:r>
          </a:p>
          <a:p>
            <a:pPr marL="514350" indent="-514350" algn="just">
              <a:buNone/>
            </a:pPr>
            <a:r>
              <a:rPr lang="it-IT" sz="2400" dirty="0" smtClean="0">
                <a:latin typeface="+mj-lt"/>
              </a:rPr>
              <a:t>       -La parola “CANE” quante letterine ha? Contiamo i suoni.</a:t>
            </a:r>
          </a:p>
          <a:p>
            <a:pPr marL="514350" indent="-514350" algn="just">
              <a:buNone/>
            </a:pPr>
            <a:endParaRPr lang="it-IT" sz="2400" dirty="0" smtClean="0">
              <a:latin typeface="+mj-lt"/>
            </a:endParaRPr>
          </a:p>
          <a:p>
            <a:pPr marL="514350" indent="-514350" algn="just">
              <a:buNone/>
            </a:pPr>
            <a:r>
              <a:rPr lang="it-IT" sz="2400" dirty="0" smtClean="0">
                <a:solidFill>
                  <a:schemeClr val="accent2"/>
                </a:solidFill>
                <a:latin typeface="+mj-lt"/>
              </a:rPr>
              <a:t>5)</a:t>
            </a:r>
            <a:r>
              <a:rPr lang="it-IT" sz="2400" dirty="0" smtClean="0">
                <a:latin typeface="+mj-lt"/>
              </a:rPr>
              <a:t> Raggruppamento di immagini il cui nome comincia o finisce con lo stesso suono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92280" y="6093296"/>
            <a:ext cx="180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MIUR</a:t>
            </a:r>
            <a:r>
              <a:rPr lang="it-IT" sz="2000" dirty="0" smtClean="0">
                <a:latin typeface="+mj-lt"/>
              </a:rPr>
              <a:t> 2011</a:t>
            </a:r>
            <a:endParaRPr lang="it-I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ATTIVITÀ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RINFORZO</a:t>
            </a:r>
          </a:p>
          <a:p>
            <a:pPr algn="just"/>
            <a:r>
              <a:rPr lang="it-IT" dirty="0" smtClean="0">
                <a:latin typeface="+mj-lt"/>
              </a:rPr>
              <a:t>L’acquisizione di nuove competenze strumentali richiede un </a:t>
            </a:r>
            <a:r>
              <a:rPr lang="it-IT" b="1" dirty="0" smtClean="0">
                <a:latin typeface="+mj-lt"/>
              </a:rPr>
              <a:t>esercizio ripetuto e costante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Il </a:t>
            </a:r>
            <a:r>
              <a:rPr lang="it-IT" b="1" dirty="0" smtClean="0">
                <a:latin typeface="+mj-lt"/>
              </a:rPr>
              <a:t>tempo necessario </a:t>
            </a:r>
            <a:r>
              <a:rPr lang="it-IT" dirty="0" smtClean="0">
                <a:latin typeface="+mj-lt"/>
              </a:rPr>
              <a:t>al consolidamento di nuove abilità </a:t>
            </a:r>
            <a:r>
              <a:rPr lang="it-IT" b="1" dirty="0" smtClean="0">
                <a:latin typeface="+mj-lt"/>
              </a:rPr>
              <a:t>può essere diverso da soggetto a soggetto</a:t>
            </a:r>
            <a:r>
              <a:rPr lang="it-IT" dirty="0" smtClean="0">
                <a:latin typeface="+mj-lt"/>
              </a:rPr>
              <a:t>, dunque si consiglia di variare la tipologia di esercizi e prevedere una gradualità delle attività proposte, che tenga conto del ritmo di acquisizione del bambino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105472"/>
            <a:ext cx="8748464" cy="47525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ATTIVITÀ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RINFORZO</a:t>
            </a:r>
          </a:p>
          <a:p>
            <a:pPr algn="ctr">
              <a:buNone/>
            </a:pPr>
            <a:r>
              <a:rPr lang="it-IT" sz="2800" dirty="0" smtClean="0">
                <a:latin typeface="+mj-lt"/>
              </a:rPr>
              <a:t>Esempio di come impostare le attività di rinforzo:</a:t>
            </a:r>
          </a:p>
          <a:p>
            <a:pPr algn="ctr">
              <a:buNone/>
            </a:pPr>
            <a:endParaRPr lang="it-IT" sz="2800" dirty="0" smtClean="0">
              <a:latin typeface="+mj-lt"/>
            </a:endParaRPr>
          </a:p>
          <a:p>
            <a:pPr algn="just">
              <a:buNone/>
            </a:pPr>
            <a:r>
              <a:rPr lang="it-IT" sz="2800" dirty="0" smtClean="0">
                <a:latin typeface="+mj-lt"/>
              </a:rPr>
              <a:t>Se l’obbiettivo è potenziare la capacità del bambino di individuare gli errori all’interno di un testo, l’attività potrà essere strutturate così:</a:t>
            </a:r>
          </a:p>
          <a:p>
            <a:pPr marL="514350" indent="-514350" algn="just">
              <a:buAutoNum type="arabicParenR"/>
            </a:pPr>
            <a:r>
              <a:rPr lang="it-IT" sz="2800" dirty="0" smtClean="0">
                <a:latin typeface="+mj-lt"/>
              </a:rPr>
              <a:t>Proporre singole parole sbagliate da correggere</a:t>
            </a:r>
          </a:p>
          <a:p>
            <a:pPr marL="514350" indent="-514350" algn="just">
              <a:buAutoNum type="arabicParenR"/>
            </a:pPr>
            <a:r>
              <a:rPr lang="it-IT" sz="2800" dirty="0" smtClean="0">
                <a:latin typeface="+mj-lt"/>
              </a:rPr>
              <a:t>Proporre schede in cui ci sono sia parole sbagliate sia parole corrette</a:t>
            </a:r>
          </a:p>
          <a:p>
            <a:pPr marL="514350" indent="-514350" algn="just">
              <a:buAutoNum type="arabicParenR"/>
            </a:pPr>
            <a:r>
              <a:rPr lang="it-IT" sz="2800" dirty="0" smtClean="0">
                <a:latin typeface="+mj-lt"/>
              </a:rPr>
              <a:t>Proporre schede in cui le parole sbagliate sono all’interno di una frase</a:t>
            </a:r>
          </a:p>
          <a:p>
            <a:pPr marL="514350" indent="-514350" algn="just">
              <a:buAutoNum type="arabicParenR"/>
            </a:pPr>
            <a:r>
              <a:rPr lang="it-IT" sz="2800" dirty="0" smtClean="0">
                <a:latin typeface="+mj-lt"/>
              </a:rPr>
              <a:t>Proporre infine ai bambini un breve testo da revisionare, mettendo un puntino in corrispondenza della riga in cui si trova l’errore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RIFLESSIONE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METACOGNITIVA</a:t>
            </a:r>
            <a:endParaRPr lang="it-IT" sz="24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È  solo grazie alla consapevolezza riguardo i nostri processi di pensiero che riusciamo a modulare la nostra attività cognitiva, definendo strategie di </a:t>
            </a:r>
            <a:r>
              <a:rPr lang="it-IT" dirty="0" smtClean="0">
                <a:latin typeface="+mj-lt"/>
              </a:rPr>
              <a:t>problem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solving</a:t>
            </a:r>
            <a:r>
              <a:rPr lang="it-IT" dirty="0" smtClean="0">
                <a:latin typeface="+mj-lt"/>
              </a:rPr>
              <a:t> adeguate, applicandole e </a:t>
            </a:r>
            <a:r>
              <a:rPr lang="it-IT" dirty="0" smtClean="0">
                <a:latin typeface="+mj-lt"/>
              </a:rPr>
              <a:t>valutandone </a:t>
            </a:r>
            <a:r>
              <a:rPr lang="it-IT" dirty="0" smtClean="0">
                <a:latin typeface="+mj-lt"/>
              </a:rPr>
              <a:t>l’esito)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È dunque importanza proporre una riflessione </a:t>
            </a:r>
            <a:r>
              <a:rPr lang="it-IT" dirty="0" smtClean="0">
                <a:latin typeface="+mj-lt"/>
              </a:rPr>
              <a:t>metacognitiva</a:t>
            </a:r>
            <a:r>
              <a:rPr lang="it-IT" dirty="0" smtClean="0">
                <a:latin typeface="+mj-lt"/>
              </a:rPr>
              <a:t> sulle regole ortografiche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Risulta  dunque utile presentare le regole ortografiche, non solo con una modalità direttiva, ma anche facendole diventare oggetto di discussione e riflessione per il gruppo classe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5013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RIFLESSIONE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METACOGNITIVA</a:t>
            </a: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r>
              <a:rPr lang="it-IT" sz="2400" dirty="0" smtClean="0">
                <a:latin typeface="+mj-lt"/>
              </a:rPr>
              <a:t>Esempio di promozione della riflessione </a:t>
            </a:r>
            <a:r>
              <a:rPr lang="it-IT" sz="2400" dirty="0" smtClean="0">
                <a:latin typeface="+mj-lt"/>
              </a:rPr>
              <a:t>metacognitiva</a:t>
            </a:r>
            <a:endParaRPr lang="it-IT" sz="2400" dirty="0" smtClean="0">
              <a:latin typeface="+mj-lt"/>
            </a:endParaRPr>
          </a:p>
          <a:p>
            <a:pPr algn="ctr">
              <a:buNone/>
            </a:pPr>
            <a:endParaRPr lang="it-IT" sz="2400" dirty="0" smtClean="0">
              <a:latin typeface="+mj-lt"/>
            </a:endParaRPr>
          </a:p>
          <a:p>
            <a:pPr algn="just">
              <a:buNone/>
            </a:pPr>
            <a:r>
              <a:rPr lang="it-IT" sz="2400" dirty="0" smtClean="0">
                <a:latin typeface="+mj-lt"/>
              </a:rPr>
              <a:t>L’insegnamento del digramma </a:t>
            </a:r>
            <a:r>
              <a:rPr lang="it-IT" sz="2400" dirty="0" smtClean="0">
                <a:latin typeface="+mj-lt"/>
              </a:rPr>
              <a:t>GN</a:t>
            </a:r>
            <a:r>
              <a:rPr lang="it-IT" sz="2400" dirty="0" smtClean="0">
                <a:latin typeface="+mj-lt"/>
              </a:rPr>
              <a:t> può essere così presentato: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Proporre una serie di parole (castagna, montagna, stagno, cicogna ecc.)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Attraverso una discussione guidata conduciamo i bambini a scoprire che dopo il digramma </a:t>
            </a:r>
            <a:r>
              <a:rPr lang="it-IT" sz="2400" dirty="0" smtClean="0">
                <a:latin typeface="+mj-lt"/>
              </a:rPr>
              <a:t>GN</a:t>
            </a:r>
            <a:r>
              <a:rPr lang="it-IT" sz="2400" dirty="0" smtClean="0">
                <a:latin typeface="+mj-lt"/>
              </a:rPr>
              <a:t> non c’è mai la vocali I.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Esplicitiamo la regola generale</a:t>
            </a:r>
          </a:p>
          <a:p>
            <a:pPr marL="514350" indent="-514350" algn="just">
              <a:buAutoNum type="arabicParenR"/>
            </a:pPr>
            <a:r>
              <a:rPr lang="it-IT" sz="2400" dirty="0" smtClean="0">
                <a:latin typeface="+mj-lt"/>
              </a:rPr>
              <a:t>Solo successivamente presentiamo le eccezioni e costruiamo una “tabella delle eccezioni”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3000" b="1" dirty="0" smtClean="0">
                <a:solidFill>
                  <a:schemeClr val="tx2"/>
                </a:solidFill>
                <a:latin typeface="+mj-lt"/>
              </a:rPr>
              <a:t>RIFLESSIONE </a:t>
            </a:r>
            <a:r>
              <a:rPr lang="it-IT" sz="3000" b="1" dirty="0" smtClean="0">
                <a:solidFill>
                  <a:schemeClr val="tx2"/>
                </a:solidFill>
                <a:latin typeface="+mj-lt"/>
              </a:rPr>
              <a:t>METACOGNITIVA</a:t>
            </a:r>
            <a:endParaRPr lang="it-IT" sz="30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sz="24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r>
              <a:rPr lang="it-IT" dirty="0" smtClean="0">
                <a:latin typeface="+mj-lt"/>
              </a:rPr>
              <a:t>Altre strumenti per aiutare a sviluppare la </a:t>
            </a:r>
            <a:r>
              <a:rPr lang="it-IT" dirty="0" smtClean="0">
                <a:latin typeface="+mj-lt"/>
              </a:rPr>
              <a:t>metacognizione</a:t>
            </a:r>
            <a:r>
              <a:rPr lang="it-IT" dirty="0" smtClean="0">
                <a:latin typeface="+mj-lt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it-IT" dirty="0" smtClean="0">
                <a:latin typeface="+mj-lt"/>
              </a:rPr>
              <a:t>Le schede di rilevazione degli errori, permettono al bambino di essere più consapevole del suo livello di partenza e dei suoi progressi ;</a:t>
            </a:r>
          </a:p>
          <a:p>
            <a:pPr algn="just">
              <a:buNone/>
            </a:pPr>
            <a:r>
              <a:rPr lang="it-IT" dirty="0" smtClean="0">
                <a:latin typeface="+mj-lt"/>
              </a:rPr>
              <a:t>se ne sconsiglia tuttavia l’utilizzo con bambini </a:t>
            </a:r>
            <a:r>
              <a:rPr lang="it-IT" u="sng" dirty="0" smtClean="0">
                <a:latin typeface="+mj-lt"/>
              </a:rPr>
              <a:t>molto in difficoltà</a:t>
            </a:r>
            <a:r>
              <a:rPr lang="it-IT" dirty="0" smtClean="0">
                <a:latin typeface="+mj-lt"/>
              </a:rPr>
              <a:t>, potrebbero infatti generare sconforto e frustrazione.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dirty="0" smtClean="0">
                <a:latin typeface="+mj-lt"/>
              </a:rPr>
              <a:t>Schede di autovalutazione, da proporre alla fine del compito di scrittura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ARRICCHIMENTO LESSICALE</a:t>
            </a:r>
          </a:p>
          <a:p>
            <a:pPr algn="ctr">
              <a:buNone/>
            </a:pPr>
            <a:r>
              <a:rPr lang="it-IT" dirty="0" smtClean="0">
                <a:latin typeface="+mj-lt"/>
              </a:rPr>
              <a:t>Esempi di attività di arricchimento lessicale: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tx2"/>
                </a:solidFill>
                <a:latin typeface="+mj-lt"/>
              </a:rPr>
              <a:t>1)</a:t>
            </a:r>
            <a:r>
              <a:rPr lang="it-IT" dirty="0" smtClean="0">
                <a:latin typeface="+mj-lt"/>
              </a:rPr>
              <a:t>Scrivi tutte le cose che ti vengono in mente che sono: </a:t>
            </a:r>
            <a:r>
              <a:rPr lang="it-IT" dirty="0" smtClean="0">
                <a:latin typeface="+mj-lt"/>
              </a:rPr>
              <a:t>dure</a:t>
            </a:r>
            <a:r>
              <a:rPr lang="it-IT" dirty="0" smtClean="0">
                <a:latin typeface="+mj-lt"/>
              </a:rPr>
              <a:t>, pesanti, </a:t>
            </a:r>
            <a:r>
              <a:rPr lang="it-IT" dirty="0" smtClean="0">
                <a:latin typeface="+mj-lt"/>
              </a:rPr>
              <a:t>alte…</a:t>
            </a:r>
            <a:endParaRPr lang="it-IT" dirty="0" smtClean="0">
              <a:latin typeface="+mj-lt"/>
            </a:endParaRPr>
          </a:p>
          <a:p>
            <a:pPr algn="just">
              <a:buNone/>
            </a:pPr>
            <a:r>
              <a:rPr lang="it-IT" dirty="0" smtClean="0">
                <a:latin typeface="+mj-lt"/>
              </a:rPr>
              <a:t>Questa tipologia di esercizi ha un effetto indiretto sullo sviluppo del lessico ortografico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tx2"/>
                </a:solidFill>
                <a:latin typeface="+mj-lt"/>
              </a:rPr>
              <a:t>2)</a:t>
            </a:r>
            <a:r>
              <a:rPr lang="it-IT" dirty="0" smtClean="0">
                <a:latin typeface="+mj-lt"/>
              </a:rPr>
              <a:t>Trova il prefisso che trasforma le seguenti parole nei loro contrari e scrivilo affianco:</a:t>
            </a:r>
          </a:p>
          <a:p>
            <a:pPr algn="just">
              <a:buNone/>
            </a:pPr>
            <a:r>
              <a:rPr lang="it-IT" dirty="0" smtClean="0">
                <a:latin typeface="+mj-lt"/>
                <a:sym typeface="Wingdings" pitchFamily="2" charset="2"/>
              </a:rPr>
              <a:t>Gusto</a:t>
            </a:r>
            <a:r>
              <a:rPr lang="it-IT" dirty="0" smtClean="0">
                <a:latin typeface="+mj-lt"/>
                <a:sym typeface="Wingdings" pitchFamily="2" charset="2"/>
              </a:rPr>
              <a:t> </a:t>
            </a:r>
            <a:r>
              <a:rPr lang="it-IT" dirty="0" err="1" smtClean="0">
                <a:latin typeface="+mj-lt"/>
                <a:sym typeface="Wingdings" pitchFamily="2" charset="2"/>
              </a:rPr>
              <a:t>DISgusto</a:t>
            </a:r>
            <a:endParaRPr lang="it-IT" dirty="0" smtClean="0">
              <a:latin typeface="+mj-lt"/>
              <a:sym typeface="Wingdings" pitchFamily="2" charset="2"/>
            </a:endParaRPr>
          </a:p>
          <a:p>
            <a:pPr algn="just">
              <a:buNone/>
            </a:pPr>
            <a:r>
              <a:rPr lang="it-IT" dirty="0" smtClean="0">
                <a:latin typeface="+mj-lt"/>
                <a:sym typeface="Wingdings" pitchFamily="2" charset="2"/>
              </a:rPr>
              <a:t>VestireSvestire</a:t>
            </a:r>
          </a:p>
          <a:p>
            <a:pPr algn="just">
              <a:buNone/>
            </a:pPr>
            <a:r>
              <a:rPr lang="it-IT" dirty="0" smtClean="0">
                <a:latin typeface="+mj-lt"/>
                <a:sym typeface="Wingdings" pitchFamily="2" charset="2"/>
              </a:rPr>
              <a:t>Questa tipologia di esercizi influisce in modo diretto sull’ampliamento del lessico ortografico</a:t>
            </a:r>
          </a:p>
          <a:p>
            <a:pPr algn="just">
              <a:buNone/>
            </a:pP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/>
              <a:t>POTENZIARE LA COMPETENZA ORTOGRAFICA 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400" dirty="0" smtClean="0">
                <a:latin typeface="+mj-lt"/>
              </a:rPr>
              <a:t>Il percorso di potenziamento può essere tarato sulle caratteristiche dei singoli allievi, partendo dall’analisi qualitativa degli errori commessi dal bambino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GLI ERRORI ORTOGRAFICI possono essere di tipo: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dirty="0" smtClean="0">
                <a:latin typeface="+mj-lt"/>
              </a:rPr>
              <a:t>FONOLOGICO </a:t>
            </a:r>
          </a:p>
          <a:p>
            <a:pPr algn="just">
              <a:buFont typeface="Wingdings" pitchFamily="2" charset="2"/>
              <a:buChar char="Ø"/>
            </a:pPr>
            <a:endParaRPr lang="it-IT" sz="24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dirty="0" smtClean="0">
                <a:latin typeface="+mj-lt"/>
              </a:rPr>
              <a:t>NON FONOLOGICO   “io </a:t>
            </a: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o</a:t>
            </a:r>
            <a:r>
              <a:rPr lang="it-IT" sz="2400" dirty="0" smtClean="0">
                <a:latin typeface="+mj-lt"/>
              </a:rPr>
              <a:t> mangiato”</a:t>
            </a:r>
          </a:p>
          <a:p>
            <a:pPr algn="just">
              <a:buFont typeface="Wingdings" pitchFamily="2" charset="2"/>
              <a:buChar char="Ø"/>
            </a:pPr>
            <a:endParaRPr lang="it-IT" sz="24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400" dirty="0" smtClean="0">
                <a:latin typeface="+mj-lt"/>
              </a:rPr>
              <a:t>FONETICO “ho giocato con la </a:t>
            </a: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pala</a:t>
            </a:r>
            <a:r>
              <a:rPr lang="it-IT" sz="2400" dirty="0" smtClean="0">
                <a:latin typeface="+mj-lt"/>
              </a:rPr>
              <a:t>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1440160" cy="7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SCRITTURA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Questi </a:t>
            </a:r>
            <a:r>
              <a:rPr lang="it-IT" b="1" dirty="0" smtClean="0">
                <a:latin typeface="+mj-lt"/>
              </a:rPr>
              <a:t>tre aspetti </a:t>
            </a:r>
            <a:r>
              <a:rPr lang="it-IT" dirty="0" smtClean="0">
                <a:latin typeface="+mj-lt"/>
              </a:rPr>
              <a:t>sono da considerarsi </a:t>
            </a:r>
            <a:r>
              <a:rPr lang="it-IT" b="1" dirty="0" smtClean="0">
                <a:latin typeface="+mj-lt"/>
              </a:rPr>
              <a:t>distinti</a:t>
            </a:r>
            <a:r>
              <a:rPr lang="it-IT" dirty="0" smtClean="0">
                <a:latin typeface="+mj-lt"/>
              </a:rPr>
              <a:t>, </a:t>
            </a:r>
            <a:r>
              <a:rPr lang="it-IT" b="1" dirty="0" smtClean="0">
                <a:latin typeface="+mj-lt"/>
              </a:rPr>
              <a:t>tuttavia si influenzano </a:t>
            </a:r>
            <a:r>
              <a:rPr lang="it-IT" dirty="0" smtClean="0">
                <a:latin typeface="+mj-lt"/>
              </a:rPr>
              <a:t>vicendevolmente:</a:t>
            </a:r>
          </a:p>
          <a:p>
            <a:pPr algn="just">
              <a:buNone/>
            </a:pPr>
            <a:r>
              <a:rPr lang="it-IT" dirty="0" smtClean="0">
                <a:latin typeface="+mj-lt"/>
              </a:rPr>
              <a:t>   quando un bambino  si dimostra competente in uno di questi aspetti, si verifica un “effetto trascinamento”, ossia un impatto positivo anche sugli altri due;</a:t>
            </a:r>
          </a:p>
          <a:p>
            <a:pPr algn="ctr">
              <a:buNone/>
            </a:pPr>
            <a:r>
              <a:rPr lang="it-IT" dirty="0" smtClean="0">
                <a:latin typeface="+mj-lt"/>
              </a:rPr>
              <a:t>   </a:t>
            </a:r>
            <a:r>
              <a:rPr lang="it-IT" u="sng" dirty="0" smtClean="0">
                <a:latin typeface="+mj-lt"/>
              </a:rPr>
              <a:t>allo stesso modo si ha un effetto trascinamento delle difficoltà</a:t>
            </a:r>
            <a:endParaRPr lang="it-IT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Quali sono?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+mj-lt"/>
              </a:rPr>
              <a:t>Gli errori fonologici sono determinati dalla </a:t>
            </a:r>
            <a:r>
              <a:rPr lang="it-IT" b="1" dirty="0" smtClean="0">
                <a:latin typeface="+mj-lt"/>
              </a:rPr>
              <a:t>scorretta</a:t>
            </a:r>
            <a:r>
              <a:rPr lang="it-IT" dirty="0" smtClean="0">
                <a:latin typeface="+mj-lt"/>
              </a:rPr>
              <a:t> applicazione delle regole di </a:t>
            </a:r>
            <a:r>
              <a:rPr lang="it-IT" b="1" dirty="0" smtClean="0">
                <a:latin typeface="+mj-lt"/>
              </a:rPr>
              <a:t>conversione fonema-grafema</a:t>
            </a:r>
          </a:p>
          <a:p>
            <a:pPr algn="just"/>
            <a:r>
              <a:rPr lang="it-IT" dirty="0" smtClean="0">
                <a:latin typeface="+mj-lt"/>
              </a:rPr>
              <a:t>Si esprimono con: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Omissione di grafemi e/o sillabe (</a:t>
            </a:r>
            <a:r>
              <a:rPr lang="it-IT" dirty="0" smtClean="0">
                <a:latin typeface="+mj-lt"/>
              </a:rPr>
              <a:t>sopresa</a:t>
            </a:r>
            <a:r>
              <a:rPr lang="it-IT" dirty="0" smtClean="0">
                <a:latin typeface="+mj-lt"/>
              </a:rPr>
              <a:t> per sorpresa)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Aggiunta di grafemi e/o sillabe (</a:t>
            </a:r>
            <a:r>
              <a:rPr lang="it-IT" dirty="0" smtClean="0">
                <a:latin typeface="+mj-lt"/>
              </a:rPr>
              <a:t>farattura</a:t>
            </a:r>
            <a:r>
              <a:rPr lang="it-IT" dirty="0" smtClean="0">
                <a:latin typeface="+mj-lt"/>
              </a:rPr>
              <a:t> per fattura)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Riduzione di dittongo, iato, gruppi consonantici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157192"/>
            <a:ext cx="3667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Quali sono?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Sostituzione di grafemi, che tipicamente vengono confusi per la loro somiglianza fonologica (C/G; F/V;D/T) o grafica (a/o)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Inversione di grafemi e/o sillabe(</a:t>
            </a:r>
            <a:r>
              <a:rPr lang="it-IT" dirty="0" smtClean="0">
                <a:latin typeface="+mj-lt"/>
              </a:rPr>
              <a:t>donemica</a:t>
            </a:r>
            <a:r>
              <a:rPr lang="it-IT" dirty="0" smtClean="0">
                <a:latin typeface="+mj-lt"/>
              </a:rPr>
              <a:t> per domenica)</a:t>
            </a:r>
          </a:p>
          <a:p>
            <a:endParaRPr lang="it-IT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233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</a:t>
            </a:r>
            <a:br>
              <a:rPr lang="it-IT" dirty="0" smtClean="0"/>
            </a:br>
            <a:r>
              <a:rPr lang="it-IT" dirty="0" smtClean="0"/>
              <a:t>Le Cause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Difficoltà nel sistema di conversione  fonema-grafema per la mancata stabilizzazione  nella forma del grafema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Difficoltà di segmentazione fonemica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Difficoltà nella capacità di discriminazione uditiva e/o percettiva</a:t>
            </a:r>
          </a:p>
          <a:p>
            <a:pPr>
              <a:buNone/>
            </a:pPr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Difficoltà nel mantenere la sequenza fonologica in memoria, per poterla tradurre nella stringa grafica corretta 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DIFFICOLTÁ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CONVERSIONE FONEMA-GRAFEMA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1)</a:t>
            </a:r>
            <a:r>
              <a:rPr lang="it-IT" sz="2400" dirty="0" smtClean="0">
                <a:latin typeface="+mj-lt"/>
              </a:rPr>
              <a:t>Per stabilizzare la forma della lettera può essere utile costruire un “Alfabetiere” da lasciar consultare al bambino  durante l’attività di scrittura, fino a che non avrà acquisito completamente la corrispondenza fonema-grafema</a:t>
            </a:r>
          </a:p>
          <a:p>
            <a:pPr>
              <a:buNone/>
            </a:pPr>
            <a:endParaRPr lang="it-IT" dirty="0" smtClean="0">
              <a:latin typeface="+mj-lt"/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CONVERSIONE FONEMA-GRAFEMA</a:t>
            </a:r>
          </a:p>
          <a:p>
            <a:pPr algn="ctr">
              <a:buNone/>
            </a:pPr>
            <a:endParaRPr lang="it-IT" sz="2400" dirty="0" smtClean="0">
              <a:latin typeface="+mj-lt"/>
            </a:endParaRPr>
          </a:p>
          <a:p>
            <a:pPr algn="just"/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L’alfabetiere dovrebbe contenere </a:t>
            </a:r>
            <a:r>
              <a:rPr lang="it-IT" sz="2400" b="1" dirty="0" smtClean="0">
                <a:latin typeface="+mj-lt"/>
              </a:rPr>
              <a:t>immagini scelte dal bambino</a:t>
            </a:r>
            <a:r>
              <a:rPr lang="it-IT" sz="2400" dirty="0" smtClean="0">
                <a:latin typeface="+mj-lt"/>
              </a:rPr>
              <a:t>, </a:t>
            </a:r>
            <a:r>
              <a:rPr lang="it-IT" sz="2400" b="1" dirty="0" smtClean="0">
                <a:latin typeface="+mj-lt"/>
              </a:rPr>
              <a:t>cosicché risultino fortemente evocative della lettera;</a:t>
            </a:r>
            <a:r>
              <a:rPr lang="it-IT" sz="2400" dirty="0" smtClean="0">
                <a:latin typeface="+mj-lt"/>
              </a:rPr>
              <a:t> in questo modo se ne rafforzerà o la forma grafica  o la veste fonologica</a:t>
            </a:r>
          </a:p>
          <a:p>
            <a:pPr algn="just"/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Esempio di Alfabetiere</a:t>
            </a:r>
            <a:endParaRPr lang="it-IT" dirty="0"/>
          </a:p>
        </p:txBody>
      </p:sp>
      <p:pic>
        <p:nvPicPr>
          <p:cNvPr id="4" name="Segnaposto contenuto 3" descr="ALFABETIE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4798441" cy="4556344"/>
          </a:xfrm>
        </p:spPr>
      </p:pic>
      <p:sp>
        <p:nvSpPr>
          <p:cNvPr id="6" name="CasellaDiTesto 5"/>
          <p:cNvSpPr txBox="1"/>
          <p:nvPr/>
        </p:nvSpPr>
        <p:spPr>
          <a:xfrm>
            <a:off x="6804248" y="6165304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De </a:t>
            </a:r>
            <a:r>
              <a:rPr lang="it-IT" dirty="0" smtClean="0">
                <a:latin typeface="+mj-lt"/>
              </a:rPr>
              <a:t>Cagno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et</a:t>
            </a:r>
            <a:r>
              <a:rPr lang="it-IT" dirty="0" smtClean="0">
                <a:latin typeface="+mj-lt"/>
              </a:rPr>
              <a:t> al.2013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CONVERSIONE FONEMA-GRAFEMA</a:t>
            </a: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2)</a:t>
            </a:r>
            <a:r>
              <a:rPr lang="it-IT" sz="2400" dirty="0" smtClean="0">
                <a:latin typeface="+mj-lt"/>
              </a:rPr>
              <a:t>Per rafforzare la corrispondenza suono-segno si possono proporre attività di ricerca di lettere in matrici, con una difficoltà crescente: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latin typeface="+mj-lt"/>
              </a:rPr>
              <a:t>Inizialmente si può proporre una lettera target in una matrice di lettere graficamente dissimili</a:t>
            </a:r>
            <a:endParaRPr lang="it-IT" sz="2400" dirty="0">
              <a:latin typeface="+mj-lt"/>
            </a:endParaRPr>
          </a:p>
        </p:txBody>
      </p:sp>
      <p:pic>
        <p:nvPicPr>
          <p:cNvPr id="5" name="Immagine 4" descr="matr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869160"/>
            <a:ext cx="4212922" cy="160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CONVERSIONE FONEMA-GRAFEMA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>
                <a:latin typeface="+mj-lt"/>
              </a:rPr>
              <a:t>Successivamente si propone la ricerca di una lettera target in una matrice di lettere graficamente simili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endParaRPr lang="it-IT" dirty="0"/>
          </a:p>
        </p:txBody>
      </p:sp>
      <p:pic>
        <p:nvPicPr>
          <p:cNvPr id="4" name="Immagine 3" descr="matric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654">
            <a:off x="2267744" y="3789040"/>
            <a:ext cx="4471157" cy="1844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SEGMENTAZIONE FONEMICA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800" dirty="0" smtClean="0">
                <a:latin typeface="+mj-lt"/>
              </a:rPr>
              <a:t>Questa difficoltà si manifesta primariamente con omissione e aggiunta di grafemi</a:t>
            </a:r>
          </a:p>
          <a:p>
            <a:pPr algn="just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it-IT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Immagine 3" descr="omiss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293096"/>
            <a:ext cx="5683002" cy="166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DÌ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SEGMENTAZIONE FONEMICA</a:t>
            </a:r>
          </a:p>
          <a:p>
            <a:pPr algn="ctr">
              <a:buNone/>
            </a:pPr>
            <a:endParaRPr lang="it-IT" sz="2800" b="1" dirty="0" smtClean="0"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1)</a:t>
            </a:r>
            <a:r>
              <a:rPr lang="it-IT" sz="2400" dirty="0" smtClean="0">
                <a:latin typeface="+mj-lt"/>
              </a:rPr>
              <a:t>Può</a:t>
            </a:r>
            <a:r>
              <a:rPr lang="it-IT" sz="2400" b="1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essere utile lavorare chiedendo al bambino di segmentare in unità fonemiche la parola che poi dovrà ricostruire </a:t>
            </a:r>
          </a:p>
          <a:p>
            <a:pPr algn="just">
              <a:buNone/>
            </a:pPr>
            <a:endParaRPr lang="it-IT" sz="2400" dirty="0" smtClean="0"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2) </a:t>
            </a:r>
            <a:r>
              <a:rPr lang="it-IT" sz="2400" dirty="0" smtClean="0">
                <a:latin typeface="+mj-lt"/>
              </a:rPr>
              <a:t>Successivamente </a:t>
            </a:r>
            <a:r>
              <a:rPr lang="it-IT" sz="2400" b="1" dirty="0" smtClean="0">
                <a:latin typeface="+mj-lt"/>
              </a:rPr>
              <a:t>si propongono delle griglie  </a:t>
            </a:r>
            <a:r>
              <a:rPr lang="it-IT" sz="2400" dirty="0" smtClean="0">
                <a:latin typeface="+mj-lt"/>
              </a:rPr>
              <a:t>da completare, prevedendo una riduzione </a:t>
            </a:r>
            <a:r>
              <a:rPr lang="it-IT" sz="2400" b="1" dirty="0" smtClean="0">
                <a:latin typeface="+mj-lt"/>
              </a:rPr>
              <a:t>progressiva  degli aiuti forniti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50851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latin typeface="+mj-lt"/>
              </a:rPr>
              <a:t>È la capacità di scrivere correttamente le parole rispettando le regole di conversione fonema-grafema e l’associazione tra specifiche forme ortografiche e il loro significato.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endParaRPr lang="it-IT" dirty="0" smtClean="0">
              <a:latin typeface="+mj-lt"/>
            </a:endParaRP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Si acquisisce durante i cinque anni di scuola primaria</a:t>
            </a:r>
          </a:p>
          <a:p>
            <a:pPr algn="just"/>
            <a:r>
              <a:rPr lang="it-IT" dirty="0" smtClean="0">
                <a:latin typeface="+mj-lt"/>
              </a:rPr>
              <a:t>Si stabilizza al termine della </a:t>
            </a:r>
            <a:r>
              <a:rPr lang="it-IT" dirty="0" smtClean="0">
                <a:latin typeface="+mj-lt"/>
              </a:rPr>
              <a:t>III</a:t>
            </a:r>
            <a:r>
              <a:rPr lang="it-IT" dirty="0" smtClean="0">
                <a:latin typeface="+mj-lt"/>
              </a:rPr>
              <a:t> classe della scuola secondaria di I grado</a:t>
            </a:r>
          </a:p>
          <a:p>
            <a:pPr algn="just"/>
            <a:r>
              <a:rPr lang="it-IT" dirty="0" smtClean="0">
                <a:latin typeface="+mj-lt"/>
              </a:rPr>
              <a:t>I prerequisiti necessari a sviluppare un’adeguata competenza ortografica sono: l’abilità di analisi fonologica e la capacità di rappresentazione del lessico scritto</a:t>
            </a:r>
            <a:endParaRPr lang="it-IT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1078371" cy="70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55776" y="2708920"/>
            <a:ext cx="112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+mj-lt"/>
              </a:rPr>
              <a:t>FONEMA</a:t>
            </a:r>
            <a:endParaRPr lang="it-IT" sz="20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92080" y="270892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+mj-lt"/>
              </a:rPr>
              <a:t>GRAFEMA</a:t>
            </a:r>
            <a:endParaRPr lang="it-IT" sz="20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564904"/>
            <a:ext cx="602357" cy="5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7380312" y="2564904"/>
            <a:ext cx="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a</a:t>
            </a:r>
            <a:endParaRPr lang="it-IT" sz="32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55776" y="342900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/PESCE/</a:t>
            </a:r>
            <a:endParaRPr lang="it-IT" sz="20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Immagine 12" descr="PES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64088" y="3212976"/>
            <a:ext cx="1182899" cy="92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SEGMENTAZIONE FONEMICA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0868" y="2852936"/>
          <a:ext cx="8973132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080120"/>
                <a:gridCol w="1008112"/>
                <a:gridCol w="1080120"/>
                <a:gridCol w="998592"/>
                <a:gridCol w="956933"/>
                <a:gridCol w="968935"/>
              </a:tblGrid>
              <a:tr h="1248139">
                <a:tc rowSpan="3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</a:t>
                      </a:r>
                      <a:endParaRPr lang="it-IT" sz="4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endParaRPr lang="it-IT" sz="4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</a:t>
                      </a:r>
                      <a:endParaRPr lang="it-IT" sz="4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4813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813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___________________________________________________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 descr="CAR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27079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7151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49080"/>
            <a:ext cx="118872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364088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Recupero in ortografia, 1995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SEGMENTAZIONE FONEMICA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8495481" cy="31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311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 flipH="1">
            <a:off x="5543601" y="6309320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Recupero in ortografia, 1995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NELLA CAPACITÀ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DISCRIMINAZIONE UDITIVA</a:t>
            </a: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1)</a:t>
            </a:r>
            <a:r>
              <a:rPr lang="it-IT" sz="2400" dirty="0" smtClean="0">
                <a:latin typeface="+mj-lt"/>
              </a:rPr>
              <a:t>È  fondamentale individuare i fonemi che il bambino tende a sostituire quando scrive</a:t>
            </a:r>
          </a:p>
        </p:txBody>
      </p:sp>
      <p:pic>
        <p:nvPicPr>
          <p:cNvPr id="4" name="Immagine 3" descr="SOSTITU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45024"/>
            <a:ext cx="3960440" cy="6723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6660232" y="3645024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atin typeface="+mj-lt"/>
              </a:rPr>
              <a:t> S per Z</a:t>
            </a:r>
            <a:endParaRPr lang="it-IT" sz="2800" b="1" dirty="0">
              <a:latin typeface="+mj-lt"/>
            </a:endParaRPr>
          </a:p>
        </p:txBody>
      </p:sp>
      <p:pic>
        <p:nvPicPr>
          <p:cNvPr id="6" name="Immagine 5" descr="fiaggo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653136"/>
            <a:ext cx="2690093" cy="9068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76056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FIACCOLA</a:t>
            </a:r>
            <a:endParaRPr lang="it-IT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 flipH="1">
            <a:off x="6732240" y="47251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atin typeface="+mj-lt"/>
              </a:rPr>
              <a:t> G per C</a:t>
            </a:r>
            <a:endParaRPr lang="it-IT" sz="2800" b="1" dirty="0">
              <a:latin typeface="+mj-lt"/>
            </a:endParaRPr>
          </a:p>
        </p:txBody>
      </p:sp>
      <p:pic>
        <p:nvPicPr>
          <p:cNvPr id="11" name="Immagine 10" descr="cerv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805264"/>
            <a:ext cx="2842507" cy="70110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92080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CERVO</a:t>
            </a:r>
            <a:endParaRPr lang="it-IT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58052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atin typeface="+mj-lt"/>
              </a:rPr>
              <a:t> F per V</a:t>
            </a:r>
            <a:endParaRPr lang="it-IT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NELLA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CAPACITÁ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DISCRIMINAZIONE UDITIVA</a:t>
            </a:r>
            <a:endParaRPr lang="it-IT" sz="2400" dirty="0" smtClean="0"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2)</a:t>
            </a:r>
            <a:r>
              <a:rPr lang="it-IT" sz="2400" dirty="0" smtClean="0">
                <a:latin typeface="+mj-lt"/>
              </a:rPr>
              <a:t>Successivamente si presentano tali fonemi al bambino in forma di coppie minime (</a:t>
            </a:r>
            <a:r>
              <a:rPr lang="it-IT" sz="2400" dirty="0" smtClean="0">
                <a:latin typeface="+mj-lt"/>
              </a:rPr>
              <a:t>es</a:t>
            </a:r>
            <a:r>
              <a:rPr lang="it-IT" sz="2400" dirty="0" smtClean="0">
                <a:latin typeface="+mj-lt"/>
              </a:rPr>
              <a:t> “FA”-”VA”), invitandolo a discriminare se i suoni presentati sono uguali o diversi</a:t>
            </a:r>
          </a:p>
          <a:p>
            <a:endParaRPr lang="it-IT" dirty="0">
              <a:latin typeface="+mj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27584" y="3645024"/>
          <a:ext cx="691276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3312368"/>
                <a:gridCol w="3384376"/>
              </a:tblGrid>
              <a:tr h="1224136"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61048"/>
            <a:ext cx="127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1233289" cy="6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085184"/>
            <a:ext cx="2232248" cy="55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157192"/>
            <a:ext cx="2160240" cy="5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843808" y="61653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Training </a:t>
            </a:r>
            <a:r>
              <a:rPr lang="it-IT" sz="2000" dirty="0" smtClean="0">
                <a:latin typeface="+mj-lt"/>
              </a:rPr>
              <a:t>uditivo-percettivo</a:t>
            </a:r>
            <a:endParaRPr lang="it-I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NELLA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CAPACITÁ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DISCRIMINAZIONE UDITIVA</a:t>
            </a:r>
            <a:endParaRPr lang="it-IT" sz="2800" dirty="0" smtClean="0"/>
          </a:p>
          <a:p>
            <a:pPr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3)</a:t>
            </a:r>
            <a:r>
              <a:rPr lang="it-IT" sz="2400" dirty="0" smtClean="0">
                <a:latin typeface="+mj-lt"/>
              </a:rPr>
              <a:t>Un altro esercizio consiste nel chiedere al bambino di categorizzare il suono, dopo averlo riconosciuto all’interno di una parola (prima in posizione iniziale e poi mediana)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5020082" cy="2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563888" y="609329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</a:rPr>
              <a:t>Categorizzazione</a:t>
            </a:r>
            <a:endParaRPr lang="it-IT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35480"/>
            <a:ext cx="8424936" cy="4389120"/>
          </a:xfrm>
        </p:spPr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NELLA CAPACITÀ </a:t>
            </a:r>
          </a:p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DISCRIMINAZIONE PERCETTIVA</a:t>
            </a: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In questo caso il bambino riconosce il suono ma ha una percezione dello stimolo visivo inesatta</a:t>
            </a:r>
            <a:endParaRPr lang="it-IT" sz="2800" dirty="0" smtClean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020272" y="47971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atin typeface="+mj-lt"/>
              </a:rPr>
              <a:t> O per A</a:t>
            </a:r>
            <a:endParaRPr lang="it-IT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NELLA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CAPACITÁ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 DISCRIMINAZIONE PERCETTIVA</a:t>
            </a:r>
            <a:endParaRPr lang="it-IT" sz="2800" dirty="0" smtClean="0"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+mj-lt"/>
              </a:rPr>
              <a:t>1)</a:t>
            </a:r>
            <a:r>
              <a:rPr lang="it-IT" sz="2400" dirty="0" smtClean="0">
                <a:latin typeface="+mj-lt"/>
              </a:rPr>
              <a:t>Si possono proporre esercizi di riconoscimento dello stimolo target, cioè si fa sentire il fonema al bambino e gli si chiede di riconoscere il grafema corrispondente </a:t>
            </a:r>
            <a:r>
              <a:rPr lang="it-IT" sz="2400" b="1" dirty="0" smtClean="0">
                <a:latin typeface="+mj-lt"/>
              </a:rPr>
              <a:t>tra alternative che differiscono per forma o orientamento </a:t>
            </a:r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259632" y="5013176"/>
          <a:ext cx="633670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61273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/A/</a:t>
                      </a:r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A</a:t>
                      </a:r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V</a:t>
                      </a:r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W</a:t>
                      </a:r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085184"/>
            <a:ext cx="914510" cy="5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Sono errori a carico della scrittura di </a:t>
            </a:r>
            <a:r>
              <a:rPr lang="it-IT" b="1" dirty="0" smtClean="0">
                <a:latin typeface="+mj-lt"/>
              </a:rPr>
              <a:t>digrammi</a:t>
            </a:r>
            <a:r>
              <a:rPr lang="it-IT" dirty="0" smtClean="0">
                <a:latin typeface="+mj-lt"/>
              </a:rPr>
              <a:t> e </a:t>
            </a:r>
            <a:r>
              <a:rPr lang="it-IT" b="1" dirty="0" smtClean="0">
                <a:latin typeface="+mj-lt"/>
              </a:rPr>
              <a:t>trigrammi</a:t>
            </a:r>
            <a:r>
              <a:rPr lang="it-IT" dirty="0" smtClean="0">
                <a:latin typeface="+mj-lt"/>
              </a:rPr>
              <a:t> e sono legati alla violazione di regole ortografiche</a:t>
            </a:r>
            <a:endParaRPr lang="it-IT" dirty="0"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5163640" cy="7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69160"/>
            <a:ext cx="556185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877272"/>
            <a:ext cx="5283284" cy="7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605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Le Cause</a:t>
            </a:r>
          </a:p>
          <a:p>
            <a:pPr algn="just"/>
            <a:r>
              <a:rPr lang="it-IT" dirty="0" smtClean="0">
                <a:latin typeface="+mj-lt"/>
              </a:rPr>
              <a:t>Difficoltà nella memorizzazione e nell’applicazione delle regole ortografiche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Difficoltà nell’immagazzinamento e nel recupero delle etichette lessicali dal lessico ortografico</a:t>
            </a:r>
          </a:p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b="1" dirty="0" smtClean="0">
                <a:latin typeface="+mj-lt"/>
              </a:rPr>
              <a:t>Questa tipologia di errore costituisce una criticità importante nei bambini con </a:t>
            </a:r>
            <a:r>
              <a:rPr lang="it-IT" b="1" dirty="0" smtClean="0">
                <a:latin typeface="+mj-lt"/>
              </a:rPr>
              <a:t>disortografia</a:t>
            </a:r>
            <a:r>
              <a:rPr lang="it-IT" b="1" dirty="0" smtClean="0">
                <a:latin typeface="+mj-lt"/>
              </a:rPr>
              <a:t>. Le attività riabilitative non sempre riescono a risolvere queste lacune, tuttavia possono fornire al bambino maggiori strumenti per affrontarle.</a:t>
            </a:r>
            <a:endParaRPr lang="it-IT" b="1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4725144"/>
            <a:ext cx="8136904" cy="158417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>
                <a:latin typeface="+mj-lt"/>
              </a:rPr>
              <a:t>L’apprendimento del codice scritto avviene attraverso il superamento di fasi sequenziali</a:t>
            </a:r>
          </a:p>
          <a:p>
            <a:pPr algn="just"/>
            <a:r>
              <a:rPr lang="it-IT" sz="2400" dirty="0" smtClean="0">
                <a:latin typeface="+mj-lt"/>
              </a:rPr>
              <a:t>La differenza tra uno stadio e il successivo riguarda il modo in cui l’informazione viene processata </a:t>
            </a:r>
          </a:p>
          <a:p>
            <a:pPr algn="just"/>
            <a:r>
              <a:rPr lang="it-IT" sz="2400" dirty="0" smtClean="0">
                <a:latin typeface="+mj-lt"/>
              </a:rPr>
              <a:t>A fasi più avanzate corrispondono maggiori livelli di automatizzazione dei processi di scrittura</a:t>
            </a:r>
          </a:p>
          <a:p>
            <a:pPr algn="just"/>
            <a:r>
              <a:rPr lang="it-IT" sz="2400" dirty="0" smtClean="0">
                <a:latin typeface="+mj-lt"/>
              </a:rPr>
              <a:t>Un blocco ad un determinato stadio di acquisizione, rende difficoltoso il raggiungimento delle fasi successive </a:t>
            </a:r>
          </a:p>
          <a:p>
            <a:pPr algn="just"/>
            <a:r>
              <a:rPr lang="it-IT" sz="2400" dirty="0" smtClean="0">
                <a:latin typeface="+mj-lt"/>
              </a:rPr>
              <a:t>Uno dei modelli più accreditati che descrive l’apprendimento della lettura e della scrittura è quello proposto </a:t>
            </a:r>
            <a:r>
              <a:rPr lang="it-IT" sz="2400" dirty="0" smtClean="0">
                <a:latin typeface="+mj-lt"/>
              </a:rPr>
              <a:t>Uta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Frith</a:t>
            </a:r>
            <a:r>
              <a:rPr lang="it-IT" sz="2400" dirty="0" smtClean="0">
                <a:latin typeface="+mj-lt"/>
              </a:rPr>
              <a:t> (1985)</a:t>
            </a:r>
          </a:p>
          <a:p>
            <a:pPr algn="just"/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Strategie d’intervento</a:t>
            </a:r>
          </a:p>
          <a:p>
            <a:pPr algn="just"/>
            <a:r>
              <a:rPr lang="it-IT" sz="2400" dirty="0" smtClean="0">
                <a:latin typeface="+mj-lt"/>
              </a:rPr>
              <a:t>Tutte le attività proposte sono  mirate alla MEMORIZZAZIONE, all’ APPLICAZIONE ed infine all’ AUTOMATIZZAZIONE della regola ortografica. </a:t>
            </a:r>
          </a:p>
          <a:p>
            <a:pPr algn="just">
              <a:buNone/>
            </a:pPr>
            <a:r>
              <a:rPr lang="it-IT" b="1" dirty="0" smtClean="0">
                <a:solidFill>
                  <a:srgbClr val="00B0F0"/>
                </a:solidFill>
                <a:latin typeface="+mj-lt"/>
              </a:rPr>
              <a:t>1)</a:t>
            </a:r>
            <a:r>
              <a:rPr lang="it-IT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Può dunque essere utile costruire delle </a:t>
            </a:r>
            <a:r>
              <a:rPr lang="it-IT" sz="2400" b="1" dirty="0" smtClean="0">
                <a:latin typeface="+mj-lt"/>
              </a:rPr>
              <a:t>tabelle</a:t>
            </a:r>
            <a:r>
              <a:rPr lang="it-IT" sz="2400" dirty="0" smtClean="0">
                <a:latin typeface="+mj-lt"/>
              </a:rPr>
              <a:t>, contenenti la regola e le sue eccezioni, che il bambino può consultare quando scrive.</a:t>
            </a:r>
            <a:endParaRPr lang="it-IT" sz="2400" dirty="0"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373216"/>
            <a:ext cx="694747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79776"/>
          </a:xfrm>
        </p:spPr>
        <p:txBody>
          <a:bodyPr/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Strategie d’intervento</a:t>
            </a:r>
          </a:p>
          <a:p>
            <a:pPr>
              <a:buNone/>
            </a:pPr>
            <a:r>
              <a:rPr lang="it-IT" b="1" dirty="0" smtClean="0">
                <a:solidFill>
                  <a:srgbClr val="00B0F0"/>
                </a:solidFill>
                <a:latin typeface="+mj-lt"/>
              </a:rPr>
              <a:t>2</a:t>
            </a:r>
            <a:r>
              <a:rPr lang="it-IT" sz="2400" b="1" dirty="0" smtClean="0">
                <a:solidFill>
                  <a:srgbClr val="00B0F0"/>
                </a:solidFill>
                <a:latin typeface="+mj-lt"/>
              </a:rPr>
              <a:t>) </a:t>
            </a:r>
            <a:r>
              <a:rPr lang="it-IT" sz="2400" dirty="0" smtClean="0">
                <a:latin typeface="+mj-lt"/>
              </a:rPr>
              <a:t>Affrontando una classe ortografica alla volta si propongono </a:t>
            </a:r>
            <a:r>
              <a:rPr lang="it-IT" sz="2400" b="1" dirty="0" smtClean="0">
                <a:latin typeface="+mj-lt"/>
              </a:rPr>
              <a:t>compiti di ricerca visiva </a:t>
            </a:r>
            <a:r>
              <a:rPr lang="it-IT" sz="2400" dirty="0" smtClean="0">
                <a:latin typeface="+mj-lt"/>
              </a:rPr>
              <a:t>graduali:</a:t>
            </a:r>
          </a:p>
          <a:p>
            <a:pPr algn="ctr">
              <a:buNone/>
            </a:pPr>
            <a:r>
              <a:rPr lang="it-IT" sz="2400" dirty="0" smtClean="0">
                <a:latin typeface="+mj-lt"/>
              </a:rPr>
              <a:t>“Cerca tutte le </a:t>
            </a:r>
            <a:r>
              <a:rPr lang="it-IT" sz="2400" dirty="0" smtClean="0">
                <a:latin typeface="+mj-lt"/>
              </a:rPr>
              <a:t>GN</a:t>
            </a:r>
            <a:r>
              <a:rPr lang="it-IT" sz="2400" dirty="0" smtClean="0">
                <a:latin typeface="+mj-lt"/>
              </a:rPr>
              <a:t> che trovi nella pagina, Sforzati di essere più veloce possibile”</a:t>
            </a:r>
            <a:endParaRPr lang="it-IT" sz="24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5904656" cy="25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Strategie d’intervento</a:t>
            </a:r>
          </a:p>
          <a:p>
            <a:pPr algn="ctr">
              <a:buNone/>
            </a:pPr>
            <a:r>
              <a:rPr lang="it-IT" dirty="0" smtClean="0">
                <a:latin typeface="+mj-lt"/>
              </a:rPr>
              <a:t>“Leggi le parole e cerchia il gruppo </a:t>
            </a:r>
            <a:r>
              <a:rPr lang="it-IT" b="1" dirty="0" smtClean="0">
                <a:latin typeface="+mj-lt"/>
              </a:rPr>
              <a:t>gn</a:t>
            </a:r>
            <a:r>
              <a:rPr lang="it-IT" dirty="0" smtClean="0">
                <a:latin typeface="+mj-lt"/>
              </a:rPr>
              <a:t>”</a:t>
            </a:r>
            <a:endParaRPr lang="it-IT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8134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Strategie d’intervento</a:t>
            </a:r>
          </a:p>
          <a:p>
            <a:pPr algn="just">
              <a:buNone/>
            </a:pPr>
            <a:r>
              <a:rPr lang="it-IT" b="1" dirty="0" smtClean="0">
                <a:solidFill>
                  <a:srgbClr val="00B0F0"/>
                </a:solidFill>
                <a:latin typeface="+mj-lt"/>
              </a:rPr>
              <a:t>3) </a:t>
            </a:r>
            <a:r>
              <a:rPr lang="it-IT" dirty="0" smtClean="0">
                <a:latin typeface="+mj-lt"/>
              </a:rPr>
              <a:t>Affrontando una classe ortografica alla volta, proporre </a:t>
            </a:r>
            <a:r>
              <a:rPr lang="it-IT" b="1" dirty="0" smtClean="0">
                <a:latin typeface="+mj-lt"/>
              </a:rPr>
              <a:t>compiti di discriminazione.</a:t>
            </a:r>
            <a:endParaRPr lang="it-IT" b="1" dirty="0">
              <a:latin typeface="+mj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03648" y="3657600"/>
          <a:ext cx="604867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819355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/NIENTE/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838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GN</a:t>
                      </a:r>
                    </a:p>
                    <a:p>
                      <a:r>
                        <a:rPr lang="it-IT" sz="2400" dirty="0" smtClean="0">
                          <a:latin typeface="+mj-lt"/>
                        </a:rPr>
                        <a:t>______________________________________________________</a:t>
                      </a:r>
                    </a:p>
                    <a:p>
                      <a:endParaRPr lang="it-IT" sz="2400" dirty="0" smtClean="0">
                        <a:latin typeface="+mj-lt"/>
                      </a:endParaRPr>
                    </a:p>
                    <a:p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N</a:t>
                      </a:r>
                    </a:p>
                    <a:p>
                      <a:pPr algn="ctr"/>
                      <a:r>
                        <a:rPr lang="it-IT" sz="2400" dirty="0" smtClean="0">
                          <a:latin typeface="+mj-lt"/>
                        </a:rPr>
                        <a:t>______________________________________________________</a:t>
                      </a:r>
                      <a:endParaRPr lang="it-IT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1128725" cy="6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FONOLOGICI:</a:t>
            </a:r>
            <a:br>
              <a:rPr lang="it-IT" dirty="0" smtClean="0"/>
            </a:br>
            <a:r>
              <a:rPr lang="it-IT" dirty="0" smtClean="0"/>
              <a:t>GLI ERRORI “ORTOGRAFICI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dirty="0" smtClean="0">
                <a:solidFill>
                  <a:schemeClr val="tx2"/>
                </a:solidFill>
                <a:latin typeface="+mj-lt"/>
              </a:rPr>
              <a:t>Strategie d’intervento</a:t>
            </a:r>
          </a:p>
          <a:p>
            <a:pPr algn="ctr">
              <a:buNone/>
            </a:pPr>
            <a:endParaRPr lang="it-IT" sz="4000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sz="4000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sz="4000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sz="4000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it-IT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7089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it-IT" sz="2400" b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it-IT" sz="2400" b="1" dirty="0" smtClean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rgbClr val="00B0F0"/>
                </a:solidFill>
                <a:latin typeface="+mj-lt"/>
              </a:rPr>
              <a:t>4) </a:t>
            </a:r>
            <a:r>
              <a:rPr lang="it-IT" sz="2400" dirty="0" smtClean="0">
                <a:latin typeface="+mj-lt"/>
              </a:rPr>
              <a:t>Proporre </a:t>
            </a:r>
            <a:r>
              <a:rPr lang="it-IT" sz="2400" b="1" dirty="0" smtClean="0">
                <a:latin typeface="+mj-lt"/>
              </a:rPr>
              <a:t>compiti di scrittura  </a:t>
            </a:r>
            <a:r>
              <a:rPr lang="it-IT" sz="2400" dirty="0" smtClean="0">
                <a:latin typeface="+mj-lt"/>
              </a:rPr>
              <a:t>della classe ortografica esercitata dapprima in parole isolate, poi inserito in frasi ed infine in brevi testi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Quali sono?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+mj-lt"/>
              </a:rPr>
              <a:t>Sono errori nella rappresentazione ortografica (visiva) delle parole</a:t>
            </a:r>
            <a:endParaRPr lang="it-IT" b="1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Si esprimono con: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Separazioni illegali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Fusione illegale</a:t>
            </a:r>
          </a:p>
          <a:p>
            <a:pPr algn="just"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Omissione  di H</a:t>
            </a:r>
          </a:p>
          <a:p>
            <a:pPr algn="just"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Aggiunta di H</a:t>
            </a:r>
            <a:endParaRPr lang="it-IT" dirty="0">
              <a:latin typeface="+mj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4067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4591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45224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Quali sono?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Scambio di grafema omofono non omografo</a:t>
            </a:r>
          </a:p>
          <a:p>
            <a:pPr>
              <a:buFont typeface="Wingdings" pitchFamily="2" charset="2"/>
              <a:buChar char="v"/>
            </a:pPr>
            <a:endParaRPr lang="it-IT" dirty="0" smtClean="0">
              <a:latin typeface="+mj-lt"/>
            </a:endParaRPr>
          </a:p>
          <a:p>
            <a:pPr>
              <a:buNone/>
            </a:pPr>
            <a:endParaRPr lang="it-IT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Presenza/assenza del grafema </a:t>
            </a:r>
            <a:r>
              <a:rPr lang="it-IT" b="1" i="1" dirty="0" smtClean="0">
                <a:latin typeface="+mj-lt"/>
              </a:rPr>
              <a:t>i</a:t>
            </a:r>
            <a:r>
              <a:rPr lang="it-IT" dirty="0" smtClean="0">
                <a:latin typeface="+mj-lt"/>
              </a:rPr>
              <a:t> nei gruppi: </a:t>
            </a:r>
          </a:p>
          <a:p>
            <a:pPr>
              <a:buNone/>
            </a:pPr>
            <a:r>
              <a:rPr lang="it-IT" i="1" dirty="0" smtClean="0">
                <a:latin typeface="+mj-lt"/>
              </a:rPr>
              <a:t>   ce/</a:t>
            </a:r>
            <a:r>
              <a:rPr lang="it-IT" i="1" dirty="0" smtClean="0">
                <a:latin typeface="+mj-lt"/>
              </a:rPr>
              <a:t>cie</a:t>
            </a:r>
            <a:r>
              <a:rPr lang="it-IT" i="1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sce</a:t>
            </a:r>
            <a:r>
              <a:rPr lang="it-IT" i="1" dirty="0" smtClean="0">
                <a:latin typeface="+mj-lt"/>
              </a:rPr>
              <a:t>/scie, </a:t>
            </a:r>
            <a:r>
              <a:rPr lang="it-IT" i="1" dirty="0" smtClean="0">
                <a:latin typeface="+mj-lt"/>
              </a:rPr>
              <a:t>ge</a:t>
            </a:r>
            <a:r>
              <a:rPr lang="it-IT" i="1" dirty="0" smtClean="0">
                <a:latin typeface="+mj-lt"/>
              </a:rPr>
              <a:t>/</a:t>
            </a:r>
            <a:r>
              <a:rPr lang="it-IT" i="1" dirty="0" smtClean="0">
                <a:latin typeface="+mj-lt"/>
              </a:rPr>
              <a:t>gie</a:t>
            </a:r>
            <a:endParaRPr lang="it-IT" i="1" dirty="0" smtClean="0">
              <a:latin typeface="+mj-lt"/>
            </a:endParaRPr>
          </a:p>
          <a:p>
            <a:pPr>
              <a:buNone/>
            </a:pPr>
            <a:endParaRPr lang="it-IT" i="1" dirty="0" smtClean="0">
              <a:latin typeface="+mj-lt"/>
            </a:endParaRPr>
          </a:p>
          <a:p>
            <a:pPr>
              <a:buNone/>
            </a:pPr>
            <a:endParaRPr lang="it-IT" i="1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+mj-lt"/>
              </a:rPr>
              <a:t>Apostrofo (lago per l’ago)</a:t>
            </a:r>
            <a:endParaRPr lang="it-IT" dirty="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248472" cy="5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4392488" cy="71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Le Cause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it-IT" dirty="0" smtClean="0">
              <a:latin typeface="+mj-lt"/>
            </a:endParaRPr>
          </a:p>
          <a:p>
            <a:pPr algn="just"/>
            <a:r>
              <a:rPr lang="it-IT" dirty="0" smtClean="0">
                <a:latin typeface="+mj-lt"/>
              </a:rPr>
              <a:t>Difficoltà nella segmentazione delle parole all’interno della frase</a:t>
            </a:r>
          </a:p>
          <a:p>
            <a:pPr algn="just"/>
            <a:r>
              <a:rPr lang="it-IT" dirty="0" smtClean="0">
                <a:latin typeface="+mj-lt"/>
              </a:rPr>
              <a:t>Scarse competenze linguistiche e metalinguistiche per il controllo del significato</a:t>
            </a:r>
          </a:p>
          <a:p>
            <a:pPr algn="just"/>
            <a:r>
              <a:rPr lang="it-IT" dirty="0" smtClean="0">
                <a:latin typeface="+mj-lt"/>
              </a:rPr>
              <a:t>Inadeguato </a:t>
            </a:r>
            <a:r>
              <a:rPr lang="it-IT" dirty="0" smtClean="0">
                <a:latin typeface="+mj-lt"/>
              </a:rPr>
              <a:t>processamento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semantico-lessicale</a:t>
            </a:r>
            <a:endParaRPr lang="it-IT" dirty="0" smtClean="0">
              <a:latin typeface="+mj-lt"/>
            </a:endParaRPr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SEGMENTAZIONE DELLA FRASE</a:t>
            </a:r>
          </a:p>
          <a:p>
            <a:pPr algn="just"/>
            <a:r>
              <a:rPr lang="it-IT" dirty="0" smtClean="0">
                <a:latin typeface="+mj-lt"/>
              </a:rPr>
              <a:t>Si possono proporre esercizi di analisi del flusso verbale e di individuazione degli elementi che costituiscono l’enunciato ascoltato </a:t>
            </a:r>
          </a:p>
          <a:p>
            <a:pPr algn="just"/>
            <a:endParaRPr lang="it-IT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99590" y="3933055"/>
          <a:ext cx="7560843" cy="254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506655"/>
                <a:gridCol w="857415"/>
                <a:gridCol w="904184"/>
                <a:gridCol w="756084"/>
                <a:gridCol w="756085"/>
              </a:tblGrid>
              <a:tr h="91281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Enunciato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La mamma prepara la torta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395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1) Visializzazione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-----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-------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-----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95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2) Conteggio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 elementi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395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3) Dettato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lang="it-IT" dirty="0" smtClean="0"/>
                        <a:t>----------------------------------------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DIFFICOLTÀ 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chemeClr val="tx2"/>
                </a:solidFill>
                <a:latin typeface="+mj-lt"/>
              </a:rPr>
              <a:t> SEGMENTAZIONE DELLA FRASE</a:t>
            </a:r>
          </a:p>
          <a:p>
            <a:pPr algn="just"/>
            <a:r>
              <a:rPr lang="it-IT" dirty="0" smtClean="0">
                <a:latin typeface="+mj-lt"/>
              </a:rPr>
              <a:t>Proporre una stringa di parole scritte tutte unite ed invitare il bambino a dividerla identificando gli elementi costituenti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>
              <a:buNone/>
            </a:pP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Es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ilbambinogiocaacalcioconsuofratello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635704" cy="35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84482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IL MODELLO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APPRENDIMENTO </a:t>
            </a:r>
          </a:p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DELLA LETTURA E DELLA SCRITTURA di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UTA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FRITH</a:t>
            </a:r>
            <a:endParaRPr lang="it-IT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NON FONOLOGICI</a:t>
            </a:r>
            <a:br>
              <a:rPr lang="it-IT" dirty="0" smtClean="0"/>
            </a:br>
            <a:r>
              <a:rPr lang="it-IT" dirty="0" smtClean="0"/>
              <a:t>Strategie d’intervento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SCARSE COMPETENZE LINGUISTICHE e METALINGUISTICHE PER IL CONTROLLO DEL SIGNIFICATO</a:t>
            </a:r>
          </a:p>
          <a:p>
            <a:pPr algn="just"/>
            <a:r>
              <a:rPr lang="it-IT" dirty="0" smtClean="0">
                <a:latin typeface="+mj-lt"/>
              </a:rPr>
              <a:t>Costruire un </a:t>
            </a:r>
            <a:r>
              <a:rPr lang="it-IT" b="1" dirty="0" smtClean="0">
                <a:latin typeface="+mj-lt"/>
              </a:rPr>
              <a:t>elenco delle ambiguità </a:t>
            </a:r>
            <a:r>
              <a:rPr lang="it-IT" dirty="0" smtClean="0">
                <a:latin typeface="+mj-lt"/>
              </a:rPr>
              <a:t>presenti nella lingua italiana e delle forme omofone non omografe da poter consultare, proponendo poi </a:t>
            </a:r>
            <a:r>
              <a:rPr lang="it-IT" b="1" dirty="0" smtClean="0">
                <a:latin typeface="+mj-lt"/>
              </a:rPr>
              <a:t>attività di associazione con il controllo del significato</a:t>
            </a:r>
            <a:endParaRPr lang="it-IT" b="1" dirty="0"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475656" y="4509120"/>
          <a:ext cx="684076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141760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Ambiguità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28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Decisione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 sarta si è punta con l’ago/lago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magine 4" descr="a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25144"/>
            <a:ext cx="1008112" cy="977161"/>
          </a:xfrm>
          <a:prstGeom prst="rect">
            <a:avLst/>
          </a:prstGeom>
        </p:spPr>
      </p:pic>
      <p:pic>
        <p:nvPicPr>
          <p:cNvPr id="6" name="Immagine 5" descr="l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81128"/>
            <a:ext cx="1879339" cy="132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ERRORI FONETICI</a:t>
            </a:r>
            <a:br>
              <a:rPr lang="it-IT" dirty="0" smtClean="0"/>
            </a:br>
            <a:r>
              <a:rPr lang="it-IT" dirty="0" smtClean="0"/>
              <a:t>Quali sono?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589864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+mj-lt"/>
              </a:rPr>
              <a:t>Accenti (</a:t>
            </a:r>
            <a:r>
              <a:rPr lang="it-IT" sz="2400" dirty="0" smtClean="0">
                <a:latin typeface="+mj-lt"/>
              </a:rPr>
              <a:t>piu</a:t>
            </a:r>
            <a:r>
              <a:rPr lang="it-IT" sz="2400" dirty="0" smtClean="0">
                <a:latin typeface="+mj-lt"/>
              </a:rPr>
              <a:t> per più)</a:t>
            </a:r>
          </a:p>
          <a:p>
            <a:r>
              <a:rPr lang="it-IT" sz="2400" dirty="0" smtClean="0">
                <a:latin typeface="+mj-lt"/>
              </a:rPr>
              <a:t>Doppie (pala per palla)</a:t>
            </a:r>
          </a:p>
          <a:p>
            <a:pPr algn="ctr">
              <a:buNone/>
            </a:pPr>
            <a:r>
              <a:rPr lang="it-IT" sz="4400" dirty="0" smtClean="0">
                <a:solidFill>
                  <a:schemeClr val="tx2"/>
                </a:solidFill>
                <a:latin typeface="+mj-lt"/>
              </a:rPr>
              <a:t>Le cause</a:t>
            </a:r>
          </a:p>
          <a:p>
            <a:pPr algn="just"/>
            <a:r>
              <a:rPr lang="it-IT" sz="2400" dirty="0" smtClean="0">
                <a:latin typeface="+mj-lt"/>
              </a:rPr>
              <a:t>Difficoltà di riconoscimento percettivo dei suoni in termini di durata ed intensità</a:t>
            </a:r>
          </a:p>
          <a:p>
            <a:pPr algn="ctr">
              <a:buNone/>
            </a:pPr>
            <a:r>
              <a:rPr lang="it-IT" sz="4400" dirty="0" smtClean="0">
                <a:solidFill>
                  <a:schemeClr val="tx2"/>
                </a:solidFill>
                <a:latin typeface="+mj-lt"/>
              </a:rPr>
              <a:t>Strategie </a:t>
            </a:r>
            <a:r>
              <a:rPr lang="it-IT" sz="4400" dirty="0" smtClean="0">
                <a:solidFill>
                  <a:schemeClr val="tx2"/>
                </a:solidFill>
                <a:latin typeface="+mj-lt"/>
              </a:rPr>
              <a:t>d’intervento</a:t>
            </a: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Lavorare sulla percezione e la discriminazione del suono in termini di durata e intensità;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smtClean="0">
                <a:latin typeface="+mj-lt"/>
              </a:rPr>
              <a:t> rafforzando questa diversità con il significato (dove possibile)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ERRORI FONETICI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291264" cy="278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1394991">
                <a:tc gridSpan="2">
                  <a:txBody>
                    <a:bodyPr/>
                    <a:lstStyle/>
                    <a:p>
                      <a:pPr algn="ctr"/>
                      <a:endParaRPr lang="it-IT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</a:rPr>
                        <a:t>PALLA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499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127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2483768" y="38610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594015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020272" y="39330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52292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Percezione/Discriminazione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ERRORI FONETICI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19256" cy="329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164701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it-IT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PALA</a:t>
                      </a:r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 PALLA?</a:t>
                      </a:r>
                      <a:endParaRPr lang="it-IT"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701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PALA</a:t>
                      </a:r>
                      <a:r>
                        <a:rPr kumimoji="0" lang="it-IT" sz="2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 PALLA?</a:t>
                      </a:r>
                      <a:endParaRPr kumimoji="0" lang="it-IT" sz="2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magine 4" descr="p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1584176" cy="1584176"/>
          </a:xfrm>
          <a:prstGeom prst="rect">
            <a:avLst/>
          </a:prstGeom>
        </p:spPr>
      </p:pic>
      <p:pic>
        <p:nvPicPr>
          <p:cNvPr id="6" name="Immagine 5" descr="pa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717032"/>
            <a:ext cx="1433314" cy="143331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99792" y="58052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Compiti di decisione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PRINCIPALI QUADRI CLINICI: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 smtClean="0"/>
              <a:t>DISORTOGRAFIA</a:t>
            </a:r>
            <a:r>
              <a:rPr lang="it-IT" dirty="0" smtClean="0"/>
              <a:t> EVOLUTIVA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+mj-lt"/>
              </a:rPr>
              <a:t>La </a:t>
            </a:r>
            <a:r>
              <a:rPr lang="it-IT" sz="2400" dirty="0" smtClean="0">
                <a:latin typeface="+mj-lt"/>
              </a:rPr>
              <a:t>disortografia</a:t>
            </a:r>
            <a:r>
              <a:rPr lang="it-IT" sz="2400" dirty="0" smtClean="0">
                <a:latin typeface="+mj-lt"/>
              </a:rPr>
              <a:t> evolutiva rientra nei Disturbi Specifici dell’Apprendimento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È  un deficit che riguarda la componente linguistica della scrittura</a:t>
            </a:r>
          </a:p>
          <a:p>
            <a:pPr>
              <a:buNone/>
            </a:pPr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Si manifesta con la presenza di:</a:t>
            </a:r>
          </a:p>
          <a:p>
            <a:pPr>
              <a:buNone/>
            </a:pPr>
            <a:r>
              <a:rPr lang="it-IT" sz="2400" dirty="0" smtClean="0">
                <a:latin typeface="+mj-lt"/>
              </a:rPr>
              <a:t>-Numerosi errori ortografici</a:t>
            </a:r>
          </a:p>
          <a:p>
            <a:pPr>
              <a:buNone/>
            </a:pPr>
            <a:r>
              <a:rPr lang="it-IT" sz="2400" dirty="0" smtClean="0">
                <a:latin typeface="+mj-lt"/>
              </a:rPr>
              <a:t>-Lentezza nella scrittura, riconducibile alla scarsa efficienza dei processi di conversione che regolano il passaggio dal codice orale al codice scritto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PRINCIPALI QUADRI CLINICI: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 smtClean="0"/>
              <a:t>DISORTOGRAFIA</a:t>
            </a:r>
            <a:r>
              <a:rPr lang="it-IT" dirty="0" smtClean="0"/>
              <a:t> EVOLUTIVA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+mj-lt"/>
              </a:rPr>
              <a:t>La </a:t>
            </a:r>
            <a:r>
              <a:rPr lang="it-IT" dirty="0" smtClean="0">
                <a:latin typeface="+mj-lt"/>
              </a:rPr>
              <a:t>disortografia</a:t>
            </a:r>
            <a:r>
              <a:rPr lang="it-IT" dirty="0" smtClean="0">
                <a:latin typeface="+mj-lt"/>
              </a:rPr>
              <a:t> si manifesta in modo diverso a seconda dell’età e della scolarità</a:t>
            </a:r>
          </a:p>
          <a:p>
            <a:r>
              <a:rPr lang="it-IT" dirty="0" smtClean="0">
                <a:latin typeface="+mj-lt"/>
              </a:rPr>
              <a:t>Nei primi anni di scuola si traduce con un numero elevato di errori di conversione fonema-grafema</a:t>
            </a:r>
            <a:endParaRPr lang="it-IT" dirty="0" smtClean="0"/>
          </a:p>
          <a:p>
            <a:r>
              <a:rPr lang="it-IT" dirty="0" smtClean="0">
                <a:latin typeface="+mj-lt"/>
              </a:rPr>
              <a:t>Con l’età questi errori si riducono e permangono invece errori nella trascrizione di parole complesse dal punto di vista ortografico</a:t>
            </a:r>
          </a:p>
          <a:p>
            <a:r>
              <a:rPr lang="it-IT" dirty="0" smtClean="0">
                <a:latin typeface="+mj-lt"/>
              </a:rPr>
              <a:t>Il protrarsi di errori di omissione, aggiunta, scambio e inversione di fonemi, alla scuola secondaria è indice di maggiore gravità del disturbo</a:t>
            </a:r>
          </a:p>
          <a:p>
            <a:r>
              <a:rPr lang="it-IT" dirty="0" smtClean="0">
                <a:latin typeface="+mj-lt"/>
              </a:rPr>
              <a:t>La </a:t>
            </a:r>
            <a:r>
              <a:rPr lang="it-IT" dirty="0" smtClean="0">
                <a:latin typeface="+mj-lt"/>
              </a:rPr>
              <a:t>disortografia</a:t>
            </a:r>
            <a:r>
              <a:rPr lang="it-IT" dirty="0" smtClean="0">
                <a:latin typeface="+mj-lt"/>
              </a:rPr>
              <a:t> può essere diagnosticata al termine della classe seconda della scuola primaria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Materiale operativo consigliato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06174"/>
            <a:ext cx="1778888" cy="24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2105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123720" cy="303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>
                <a:latin typeface="+mj-lt"/>
              </a:rPr>
              <a:t>Angelelli</a:t>
            </a:r>
            <a:r>
              <a:rPr lang="it-IT" dirty="0" smtClean="0">
                <a:latin typeface="+mj-lt"/>
              </a:rPr>
              <a:t> P., </a:t>
            </a:r>
            <a:r>
              <a:rPr lang="it-IT" dirty="0" smtClean="0">
                <a:latin typeface="+mj-lt"/>
              </a:rPr>
              <a:t>Notarnicola</a:t>
            </a:r>
            <a:r>
              <a:rPr lang="it-IT" dirty="0" smtClean="0">
                <a:latin typeface="+mj-lt"/>
              </a:rPr>
              <a:t> A., Costabile D., </a:t>
            </a:r>
            <a:r>
              <a:rPr lang="it-IT" dirty="0" smtClean="0">
                <a:latin typeface="+mj-lt"/>
              </a:rPr>
              <a:t>Marinelli</a:t>
            </a:r>
            <a:r>
              <a:rPr lang="it-IT" dirty="0" smtClean="0">
                <a:latin typeface="+mj-lt"/>
              </a:rPr>
              <a:t> V., </a:t>
            </a:r>
            <a:r>
              <a:rPr lang="it-IT" dirty="0" smtClean="0">
                <a:latin typeface="+mj-lt"/>
              </a:rPr>
              <a:t>Judica</a:t>
            </a:r>
            <a:r>
              <a:rPr lang="it-IT" dirty="0" smtClean="0">
                <a:latin typeface="+mj-lt"/>
              </a:rPr>
              <a:t> A., </a:t>
            </a:r>
            <a:r>
              <a:rPr lang="it-IT" dirty="0" smtClean="0">
                <a:latin typeface="+mj-lt"/>
              </a:rPr>
              <a:t>Zoccolotti</a:t>
            </a:r>
            <a:r>
              <a:rPr lang="it-IT" dirty="0" smtClean="0">
                <a:latin typeface="+mj-lt"/>
              </a:rPr>
              <a:t> P. e </a:t>
            </a:r>
            <a:r>
              <a:rPr lang="it-IT" dirty="0" smtClean="0">
                <a:latin typeface="+mj-lt"/>
              </a:rPr>
              <a:t>Luzzatti</a:t>
            </a:r>
            <a:r>
              <a:rPr lang="it-IT" dirty="0" smtClean="0">
                <a:latin typeface="+mj-lt"/>
              </a:rPr>
              <a:t> C. (2008), </a:t>
            </a:r>
            <a:r>
              <a:rPr lang="it-IT" i="1" dirty="0" smtClean="0">
                <a:latin typeface="+mj-lt"/>
              </a:rPr>
              <a:t>Test </a:t>
            </a:r>
            <a:r>
              <a:rPr lang="it-IT" i="1" dirty="0" smtClean="0">
                <a:latin typeface="+mj-lt"/>
              </a:rPr>
              <a:t>DDO-Diagnosi</a:t>
            </a:r>
            <a:r>
              <a:rPr lang="it-IT" i="1" dirty="0" smtClean="0">
                <a:latin typeface="+mj-lt"/>
              </a:rPr>
              <a:t> dei disturbi ortografici in età evolutiva</a:t>
            </a:r>
            <a:r>
              <a:rPr lang="it-IT" dirty="0" smtClean="0">
                <a:latin typeface="+mj-lt"/>
              </a:rPr>
              <a:t>, Trento, </a:t>
            </a:r>
            <a:r>
              <a:rPr lang="it-IT" dirty="0" smtClean="0">
                <a:latin typeface="+mj-lt"/>
              </a:rPr>
              <a:t>Erikson</a:t>
            </a:r>
            <a:r>
              <a:rPr lang="it-IT" dirty="0" smtClean="0">
                <a:latin typeface="+mj-lt"/>
              </a:rPr>
              <a:t>.</a:t>
            </a:r>
          </a:p>
          <a:p>
            <a:pPr algn="just"/>
            <a:r>
              <a:rPr lang="it-IT" dirty="0" smtClean="0">
                <a:latin typeface="+mj-lt"/>
              </a:rPr>
              <a:t>Colhtheart</a:t>
            </a:r>
            <a:r>
              <a:rPr lang="it-IT" dirty="0" smtClean="0">
                <a:latin typeface="+mj-lt"/>
              </a:rPr>
              <a:t>,M. (1981). </a:t>
            </a:r>
            <a:r>
              <a:rPr lang="it-IT" dirty="0" smtClean="0">
                <a:latin typeface="+mj-lt"/>
              </a:rPr>
              <a:t>Disorders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of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reading</a:t>
            </a:r>
            <a:r>
              <a:rPr lang="it-IT" dirty="0" smtClean="0">
                <a:latin typeface="+mj-lt"/>
              </a:rPr>
              <a:t> and </a:t>
            </a:r>
            <a:r>
              <a:rPr lang="it-IT" dirty="0" smtClean="0">
                <a:latin typeface="+mj-lt"/>
              </a:rPr>
              <a:t>their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implications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for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models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of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normal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reading</a:t>
            </a:r>
            <a:r>
              <a:rPr lang="it-IT" dirty="0" smtClean="0">
                <a:latin typeface="+mj-lt"/>
              </a:rPr>
              <a:t>. </a:t>
            </a:r>
            <a:r>
              <a:rPr lang="it-IT" i="1" dirty="0" smtClean="0">
                <a:latin typeface="+mj-lt"/>
              </a:rPr>
              <a:t>Visible</a:t>
            </a:r>
            <a:r>
              <a:rPr lang="it-IT" i="1" dirty="0" smtClean="0">
                <a:latin typeface="+mj-lt"/>
              </a:rPr>
              <a:t> </a:t>
            </a:r>
            <a:r>
              <a:rPr lang="it-IT" i="1" dirty="0" smtClean="0">
                <a:latin typeface="+mj-lt"/>
              </a:rPr>
              <a:t>language</a:t>
            </a:r>
            <a:r>
              <a:rPr lang="it-IT" dirty="0" smtClean="0">
                <a:latin typeface="+mj-lt"/>
              </a:rPr>
              <a:t>, 15, 245-286.</a:t>
            </a:r>
          </a:p>
          <a:p>
            <a:pPr algn="just"/>
            <a:r>
              <a:rPr lang="it-IT" dirty="0" smtClean="0">
                <a:latin typeface="+mj-lt"/>
              </a:rPr>
              <a:t>Consensus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Conference</a:t>
            </a:r>
            <a:r>
              <a:rPr lang="it-IT" dirty="0" smtClean="0">
                <a:latin typeface="+mj-lt"/>
              </a:rPr>
              <a:t> (2007). </a:t>
            </a:r>
            <a:r>
              <a:rPr lang="it-IT" i="1" dirty="0" smtClean="0">
                <a:latin typeface="+mj-lt"/>
              </a:rPr>
              <a:t>Disturbi Evolutivi Specifici di Apprendimento. Raccomandazioni per la pratica clinica definite con il metodo della </a:t>
            </a:r>
            <a:r>
              <a:rPr lang="it-IT" i="1" dirty="0" smtClean="0">
                <a:latin typeface="+mj-lt"/>
              </a:rPr>
              <a:t>Consensus</a:t>
            </a:r>
            <a:r>
              <a:rPr lang="it-IT" i="1" dirty="0" smtClean="0">
                <a:latin typeface="+mj-lt"/>
              </a:rPr>
              <a:t> </a:t>
            </a:r>
            <a:r>
              <a:rPr lang="it-IT" i="1" dirty="0" smtClean="0">
                <a:latin typeface="+mj-lt"/>
              </a:rPr>
              <a:t>Conference</a:t>
            </a:r>
            <a:r>
              <a:rPr lang="it-IT" dirty="0" smtClean="0">
                <a:latin typeface="+mj-lt"/>
              </a:rPr>
              <a:t>. Da http://hubmiur.pubblica.istruzione.it/alfresco/d/d/workspace/SpacesStore/a9cf25e3-2cd0-471°-9bb44-f2d12d17e5a3/raccomandazionidsa2007.pdf</a:t>
            </a:r>
          </a:p>
          <a:p>
            <a:pPr algn="just"/>
            <a:r>
              <a:rPr lang="it-IT" dirty="0" smtClean="0">
                <a:latin typeface="+mj-lt"/>
              </a:rPr>
              <a:t>Consensus</a:t>
            </a:r>
            <a:r>
              <a:rPr lang="it-IT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Conference</a:t>
            </a:r>
            <a:r>
              <a:rPr lang="it-IT" dirty="0" smtClean="0">
                <a:latin typeface="+mj-lt"/>
              </a:rPr>
              <a:t> 3 (2011). </a:t>
            </a:r>
            <a:r>
              <a:rPr lang="it-IT" i="1" dirty="0" smtClean="0">
                <a:latin typeface="+mj-lt"/>
              </a:rPr>
              <a:t>Disturbi Evolutivi Specifici di Apprendimento. Ministero della salute  e Istituto Superiore della Sanità</a:t>
            </a:r>
            <a:r>
              <a:rPr lang="it-IT" dirty="0" smtClean="0">
                <a:latin typeface="+mj-lt"/>
              </a:rPr>
              <a:t>. Da http://www.snlg-iss.it/</a:t>
            </a:r>
            <a:r>
              <a:rPr lang="it-IT" dirty="0" smtClean="0">
                <a:latin typeface="+mj-lt"/>
              </a:rPr>
              <a:t>cms</a:t>
            </a:r>
            <a:r>
              <a:rPr lang="it-IT" dirty="0" smtClean="0">
                <a:latin typeface="+mj-lt"/>
              </a:rPr>
              <a:t>/</a:t>
            </a:r>
            <a:r>
              <a:rPr lang="it-IT" dirty="0" smtClean="0">
                <a:latin typeface="+mj-lt"/>
              </a:rPr>
              <a:t>files</a:t>
            </a:r>
            <a:r>
              <a:rPr lang="it-IT" dirty="0" smtClean="0">
                <a:latin typeface="+mj-lt"/>
              </a:rPr>
              <a:t>/</a:t>
            </a:r>
            <a:r>
              <a:rPr lang="it-IT" dirty="0" smtClean="0">
                <a:latin typeface="+mj-lt"/>
              </a:rPr>
              <a:t>Cc_Disturbi</a:t>
            </a:r>
            <a:r>
              <a:rPr lang="it-IT" dirty="0" smtClean="0">
                <a:latin typeface="+mj-lt"/>
              </a:rPr>
              <a:t> _Apprendimento_sito.pdf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2400" dirty="0" smtClean="0">
                <a:latin typeface="+mj-lt"/>
              </a:rPr>
              <a:t>Cornoldi</a:t>
            </a:r>
            <a:r>
              <a:rPr lang="it-IT" sz="2400" dirty="0" smtClean="0">
                <a:latin typeface="+mj-lt"/>
              </a:rPr>
              <a:t>, C., </a:t>
            </a:r>
            <a:r>
              <a:rPr lang="it-IT" sz="2400" dirty="0" smtClean="0">
                <a:latin typeface="+mj-lt"/>
              </a:rPr>
              <a:t>Molin</a:t>
            </a:r>
            <a:r>
              <a:rPr lang="it-IT" sz="2400" dirty="0" smtClean="0">
                <a:latin typeface="+mj-lt"/>
              </a:rPr>
              <a:t> A., &amp; Poli S. (2011). </a:t>
            </a:r>
            <a:r>
              <a:rPr lang="it-IT" sz="2400" i="1" dirty="0" smtClean="0">
                <a:latin typeface="+mj-lt"/>
              </a:rPr>
              <a:t>Preparare la </a:t>
            </a:r>
            <a:r>
              <a:rPr lang="it-IT" sz="2400" i="1" dirty="0" smtClean="0">
                <a:latin typeface="+mj-lt"/>
              </a:rPr>
              <a:t>lettoscrittura</a:t>
            </a:r>
            <a:r>
              <a:rPr lang="it-IT" sz="2400" i="1" dirty="0" smtClean="0">
                <a:latin typeface="+mj-lt"/>
              </a:rPr>
              <a:t>. </a:t>
            </a:r>
            <a:r>
              <a:rPr lang="it-IT" sz="2400" dirty="0" smtClean="0">
                <a:latin typeface="+mj-lt"/>
              </a:rPr>
              <a:t>Giunti Scuola-Giunti </a:t>
            </a:r>
            <a:r>
              <a:rPr lang="it-IT" sz="2400" dirty="0" smtClean="0">
                <a:latin typeface="+mj-lt"/>
              </a:rPr>
              <a:t>O.S.</a:t>
            </a:r>
            <a:r>
              <a:rPr lang="it-IT" sz="2400" dirty="0" smtClean="0">
                <a:latin typeface="+mj-lt"/>
              </a:rPr>
              <a:t>: Firenze</a:t>
            </a:r>
          </a:p>
          <a:p>
            <a:pPr algn="just"/>
            <a:r>
              <a:rPr lang="it-IT" sz="2400" dirty="0" smtClean="0">
                <a:latin typeface="+mj-lt"/>
              </a:rPr>
              <a:t>Cornoldi</a:t>
            </a:r>
            <a:r>
              <a:rPr lang="it-IT" sz="2400" dirty="0" smtClean="0">
                <a:latin typeface="+mj-lt"/>
              </a:rPr>
              <a:t>, C. (2015). </a:t>
            </a:r>
            <a:r>
              <a:rPr lang="it-IT" sz="2400" i="1" dirty="0" smtClean="0">
                <a:latin typeface="+mj-lt"/>
              </a:rPr>
              <a:t>Disturbi e difficoltà della scrittura</a:t>
            </a:r>
            <a:r>
              <a:rPr lang="it-IT" sz="2400" dirty="0" smtClean="0">
                <a:latin typeface="+mj-lt"/>
              </a:rPr>
              <a:t>. Giunti Scuola-Giunti –Giunti </a:t>
            </a:r>
            <a:r>
              <a:rPr lang="it-IT" sz="2400" dirty="0" smtClean="0">
                <a:latin typeface="+mj-lt"/>
              </a:rPr>
              <a:t>O.S.</a:t>
            </a:r>
            <a:r>
              <a:rPr lang="it-IT" sz="2400" dirty="0" smtClean="0">
                <a:latin typeface="+mj-lt"/>
              </a:rPr>
              <a:t>: Firenze</a:t>
            </a:r>
          </a:p>
          <a:p>
            <a:pPr algn="just"/>
            <a:r>
              <a:rPr lang="it-IT" sz="2400" dirty="0" smtClean="0">
                <a:latin typeface="+mj-lt"/>
              </a:rPr>
              <a:t>De </a:t>
            </a:r>
            <a:r>
              <a:rPr lang="it-IT" sz="2400" dirty="0" smtClean="0">
                <a:latin typeface="+mj-lt"/>
              </a:rPr>
              <a:t>Cagno</a:t>
            </a:r>
            <a:r>
              <a:rPr lang="it-IT" sz="2400" dirty="0" smtClean="0">
                <a:latin typeface="+mj-lt"/>
              </a:rPr>
              <a:t> A.G., </a:t>
            </a:r>
            <a:r>
              <a:rPr lang="it-IT" sz="2400" dirty="0" smtClean="0">
                <a:latin typeface="+mj-lt"/>
              </a:rPr>
              <a:t>Riccardi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Ripamonti</a:t>
            </a:r>
            <a:r>
              <a:rPr lang="it-IT" sz="2400" dirty="0" smtClean="0">
                <a:latin typeface="+mj-lt"/>
              </a:rPr>
              <a:t> I., </a:t>
            </a:r>
            <a:r>
              <a:rPr lang="it-IT" sz="2400" dirty="0" smtClean="0">
                <a:latin typeface="+mj-lt"/>
              </a:rPr>
              <a:t>Savelli</a:t>
            </a:r>
            <a:r>
              <a:rPr lang="it-IT" sz="2400" dirty="0" smtClean="0">
                <a:latin typeface="+mj-lt"/>
              </a:rPr>
              <a:t> E. (a cura di) (2013), </a:t>
            </a:r>
            <a:r>
              <a:rPr lang="it-IT" sz="2400" i="1" dirty="0" smtClean="0">
                <a:latin typeface="+mj-lt"/>
              </a:rPr>
              <a:t>Intervento </a:t>
            </a:r>
            <a:r>
              <a:rPr lang="it-IT" sz="2400" i="1" dirty="0" smtClean="0">
                <a:latin typeface="+mj-lt"/>
              </a:rPr>
              <a:t>logopedico</a:t>
            </a:r>
            <a:r>
              <a:rPr lang="it-IT" sz="2400" i="1" dirty="0" smtClean="0">
                <a:latin typeface="+mj-lt"/>
              </a:rPr>
              <a:t> nei </a:t>
            </a:r>
            <a:r>
              <a:rPr lang="it-IT" sz="2400" i="1" dirty="0" smtClean="0">
                <a:latin typeface="+mj-lt"/>
              </a:rPr>
              <a:t>DSA</a:t>
            </a:r>
            <a:r>
              <a:rPr lang="it-IT" sz="2400" i="1" dirty="0" smtClean="0">
                <a:latin typeface="+mj-lt"/>
              </a:rPr>
              <a:t>. La scrittura</a:t>
            </a:r>
            <a:r>
              <a:rPr lang="it-IT" sz="2400" dirty="0" smtClean="0">
                <a:latin typeface="+mj-lt"/>
              </a:rPr>
              <a:t>. Trento, </a:t>
            </a:r>
            <a:r>
              <a:rPr lang="it-IT" sz="2400" dirty="0" smtClean="0">
                <a:latin typeface="+mj-lt"/>
              </a:rPr>
              <a:t>Erikson</a:t>
            </a:r>
            <a:r>
              <a:rPr lang="it-IT" sz="2400" dirty="0" smtClean="0">
                <a:latin typeface="+mj-lt"/>
              </a:rPr>
              <a:t>.</a:t>
            </a:r>
          </a:p>
          <a:p>
            <a:pPr algn="just"/>
            <a:r>
              <a:rPr lang="it-IT" sz="2400" dirty="0" smtClean="0">
                <a:latin typeface="+mj-lt"/>
              </a:rPr>
              <a:t>Frith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U</a:t>
            </a:r>
            <a:r>
              <a:rPr lang="it-IT" sz="2400" dirty="0" smtClean="0">
                <a:latin typeface="+mj-lt"/>
              </a:rPr>
              <a:t>.(1985). </a:t>
            </a:r>
            <a:r>
              <a:rPr lang="it-IT" sz="2400" i="1" dirty="0" smtClean="0">
                <a:latin typeface="+mj-lt"/>
              </a:rPr>
              <a:t>Beneath</a:t>
            </a:r>
            <a:r>
              <a:rPr lang="it-IT" sz="2400" i="1" dirty="0" smtClean="0">
                <a:latin typeface="+mj-lt"/>
              </a:rPr>
              <a:t> the </a:t>
            </a:r>
            <a:r>
              <a:rPr lang="it-IT" sz="2400" i="1" dirty="0" smtClean="0">
                <a:latin typeface="+mj-lt"/>
              </a:rPr>
              <a:t>surface</a:t>
            </a:r>
            <a:r>
              <a:rPr lang="it-IT" sz="2400" i="1" dirty="0" smtClean="0">
                <a:latin typeface="+mj-lt"/>
              </a:rPr>
              <a:t> </a:t>
            </a:r>
            <a:r>
              <a:rPr lang="it-IT" sz="2400" i="1" dirty="0" smtClean="0">
                <a:latin typeface="+mj-lt"/>
              </a:rPr>
              <a:t>of</a:t>
            </a:r>
            <a:r>
              <a:rPr lang="it-IT" sz="2400" i="1" dirty="0" smtClean="0">
                <a:latin typeface="+mj-lt"/>
              </a:rPr>
              <a:t> </a:t>
            </a:r>
            <a:r>
              <a:rPr lang="it-IT" sz="2400" i="1" dirty="0" smtClean="0">
                <a:latin typeface="+mj-lt"/>
              </a:rPr>
              <a:t>surface</a:t>
            </a:r>
            <a:r>
              <a:rPr lang="it-IT" sz="2400" i="1" dirty="0" smtClean="0">
                <a:latin typeface="+mj-lt"/>
              </a:rPr>
              <a:t> </a:t>
            </a:r>
            <a:r>
              <a:rPr lang="it-IT" sz="2400" i="1" dirty="0" smtClean="0">
                <a:latin typeface="+mj-lt"/>
              </a:rPr>
              <a:t>dyslexia</a:t>
            </a:r>
            <a:r>
              <a:rPr lang="it-IT" sz="2400" dirty="0" smtClean="0">
                <a:latin typeface="+mj-lt"/>
              </a:rPr>
              <a:t>. In </a:t>
            </a:r>
            <a:r>
              <a:rPr lang="it-IT" sz="2400" dirty="0" smtClean="0">
                <a:latin typeface="+mj-lt"/>
              </a:rPr>
              <a:t>J.C.Marshall</a:t>
            </a:r>
            <a:r>
              <a:rPr lang="it-IT" sz="2400" dirty="0" smtClean="0">
                <a:latin typeface="+mj-lt"/>
              </a:rPr>
              <a:t>, M. </a:t>
            </a:r>
            <a:r>
              <a:rPr lang="it-IT" sz="2400" dirty="0" smtClean="0">
                <a:latin typeface="+mj-lt"/>
              </a:rPr>
              <a:t>Coltheart</a:t>
            </a:r>
            <a:r>
              <a:rPr lang="it-IT" sz="2400" dirty="0" smtClean="0">
                <a:latin typeface="+mj-lt"/>
              </a:rPr>
              <a:t> e </a:t>
            </a:r>
            <a:r>
              <a:rPr lang="it-IT" sz="2400" dirty="0" smtClean="0">
                <a:latin typeface="+mj-lt"/>
              </a:rPr>
              <a:t>K.Patterson</a:t>
            </a:r>
            <a:r>
              <a:rPr lang="it-IT" sz="2400" dirty="0" smtClean="0">
                <a:latin typeface="+mj-lt"/>
              </a:rPr>
              <a:t> (a cura di), </a:t>
            </a:r>
            <a:r>
              <a:rPr lang="it-IT" sz="2400" i="1" dirty="0" smtClean="0">
                <a:latin typeface="+mj-lt"/>
              </a:rPr>
              <a:t>Surface</a:t>
            </a:r>
            <a:r>
              <a:rPr lang="it-IT" sz="2400" i="1" dirty="0" smtClean="0">
                <a:latin typeface="+mj-lt"/>
              </a:rPr>
              <a:t> </a:t>
            </a:r>
            <a:r>
              <a:rPr lang="it-IT" sz="2400" i="1" dirty="0" smtClean="0">
                <a:latin typeface="+mj-lt"/>
              </a:rPr>
              <a:t>dyslexia</a:t>
            </a:r>
            <a:r>
              <a:rPr lang="it-IT" sz="2400" i="1" dirty="0" smtClean="0">
                <a:latin typeface="+mj-lt"/>
              </a:rPr>
              <a:t> and </a:t>
            </a:r>
            <a:r>
              <a:rPr lang="it-IT" sz="2400" i="1" dirty="0" smtClean="0">
                <a:latin typeface="+mj-lt"/>
              </a:rPr>
              <a:t>surface</a:t>
            </a:r>
            <a:r>
              <a:rPr lang="it-IT" sz="2400" i="1" dirty="0" smtClean="0">
                <a:latin typeface="+mj-lt"/>
              </a:rPr>
              <a:t> </a:t>
            </a:r>
            <a:r>
              <a:rPr lang="it-IT" sz="2400" i="1" dirty="0" smtClean="0">
                <a:latin typeface="+mj-lt"/>
              </a:rPr>
              <a:t>disgraphia</a:t>
            </a:r>
            <a:r>
              <a:rPr lang="it-IT" sz="2400" dirty="0" smtClean="0">
                <a:latin typeface="+mj-lt"/>
              </a:rPr>
              <a:t>, London, </a:t>
            </a:r>
            <a:r>
              <a:rPr lang="it-IT" sz="2400" dirty="0" smtClean="0">
                <a:latin typeface="+mj-lt"/>
              </a:rPr>
              <a:t>Routledge</a:t>
            </a:r>
            <a:r>
              <a:rPr lang="it-IT" sz="2400" dirty="0" smtClean="0">
                <a:latin typeface="+mj-lt"/>
              </a:rPr>
              <a:t> and </a:t>
            </a:r>
            <a:r>
              <a:rPr lang="it-IT" sz="2400" dirty="0" smtClean="0">
                <a:latin typeface="+mj-lt"/>
              </a:rPr>
              <a:t>Kegan</a:t>
            </a:r>
            <a:r>
              <a:rPr lang="it-IT" sz="2400" dirty="0" smtClean="0">
                <a:latin typeface="+mj-lt"/>
              </a:rPr>
              <a:t> Paul.</a:t>
            </a:r>
          </a:p>
          <a:p>
            <a:pPr algn="just"/>
            <a:r>
              <a:rPr lang="it-IT" sz="2400" dirty="0" smtClean="0">
                <a:latin typeface="+mj-lt"/>
              </a:rPr>
              <a:t>Savelli</a:t>
            </a:r>
            <a:r>
              <a:rPr lang="it-IT" sz="2400" dirty="0" smtClean="0">
                <a:latin typeface="+mj-lt"/>
              </a:rPr>
              <a:t> E.(2008), </a:t>
            </a:r>
            <a:r>
              <a:rPr lang="it-IT" sz="2400" i="1" dirty="0" smtClean="0">
                <a:latin typeface="+mj-lt"/>
              </a:rPr>
              <a:t>Apprendimenti della scrittura e consapevolezza fonologica</a:t>
            </a:r>
            <a:r>
              <a:rPr lang="it-IT" sz="2400" dirty="0" smtClean="0">
                <a:latin typeface="+mj-lt"/>
              </a:rPr>
              <a:t>, &lt;&lt;Dislessia&gt;&gt;,vol.5, n.3,pp.271-295.</a:t>
            </a:r>
          </a:p>
          <a:p>
            <a:pPr algn="just"/>
            <a:endParaRPr lang="it-IT" sz="24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61456"/>
            <a:ext cx="8748464" cy="4896544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>
                <a:latin typeface="+mj-lt"/>
              </a:rPr>
              <a:t>Leggere e scrivere sono due processi differenti: la lettura è basata sul riconoscimento della rappresentazione  </a:t>
            </a:r>
            <a:r>
              <a:rPr lang="it-IT" sz="2400" dirty="0" smtClean="0">
                <a:latin typeface="+mj-lt"/>
              </a:rPr>
              <a:t>grafemica</a:t>
            </a:r>
            <a:r>
              <a:rPr lang="it-IT" sz="2400" dirty="0" smtClean="0">
                <a:latin typeface="+mj-lt"/>
              </a:rPr>
              <a:t>, la scrittura è un compito invece di evocazione (dunque più complesso)</a:t>
            </a:r>
          </a:p>
          <a:p>
            <a:pPr algn="just"/>
            <a:r>
              <a:rPr lang="it-IT" sz="2400" dirty="0" smtClean="0">
                <a:latin typeface="+mj-lt"/>
              </a:rPr>
              <a:t>Come dimostra il modello tuttavia, sono apprendimenti che si sviluppano parallelamente</a:t>
            </a:r>
          </a:p>
          <a:p>
            <a:pPr algn="just"/>
            <a:r>
              <a:rPr lang="it-IT" sz="2400" dirty="0" smtClean="0">
                <a:latin typeface="+mj-lt"/>
              </a:rPr>
              <a:t>Efficaci modalità di insegnamento della scrittura hanno ricadute positive anche sulle lettura e viceversa , alla base di entrambi gli apprendimenti vi sono infatti le medesime competenze: analisi fonologica, abilità </a:t>
            </a:r>
            <a:r>
              <a:rPr lang="it-IT" sz="2400" dirty="0" smtClean="0">
                <a:latin typeface="+mj-lt"/>
              </a:rPr>
              <a:t>metafonologiche</a:t>
            </a:r>
            <a:r>
              <a:rPr lang="it-IT" sz="2400" dirty="0" smtClean="0">
                <a:latin typeface="+mj-lt"/>
              </a:rPr>
              <a:t> e </a:t>
            </a:r>
            <a:r>
              <a:rPr lang="it-IT" sz="2400" dirty="0" smtClean="0">
                <a:latin typeface="+mj-lt"/>
              </a:rPr>
              <a:t>visuo-percettive</a:t>
            </a:r>
            <a:endParaRPr lang="it-IT" sz="2400" dirty="0" smtClean="0"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È raro trovare bambini che manifestano una netta dissociazione tra le due competenze, quando ciò avviene solitamente le difficoltà sono a carico della scrittura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FASE </a:t>
            </a:r>
            <a:r>
              <a:rPr lang="it-IT" sz="2800" b="1" dirty="0" smtClean="0">
                <a:solidFill>
                  <a:schemeClr val="tx2"/>
                </a:solidFill>
                <a:latin typeface="+mj-lt"/>
              </a:rPr>
              <a:t>LOGOGRAFICA</a:t>
            </a: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buNone/>
            </a:pPr>
            <a:endParaRPr lang="it-IT" sz="28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sz="3100" dirty="0" smtClean="0">
                <a:latin typeface="+mj-lt"/>
              </a:rPr>
              <a:t>NELLA LETTURA il bambino impara che una certa configurazione grafica corrisponde ad una certa parola. La configurazione grafica è trattata come un disegno, dunque nella sua globalità. Non vi è un’analisi né dei suoi costituenti alfabetici né dei suoi costituenti fonologici.</a:t>
            </a:r>
          </a:p>
          <a:p>
            <a:pPr algn="just">
              <a:buNone/>
            </a:pPr>
            <a:endParaRPr lang="it-IT" sz="3100" dirty="0" smtClean="0">
              <a:latin typeface="+mj-lt"/>
            </a:endParaRPr>
          </a:p>
          <a:p>
            <a:pPr algn="just"/>
            <a:r>
              <a:rPr lang="it-IT" sz="3100" dirty="0" smtClean="0">
                <a:latin typeface="+mj-lt"/>
              </a:rPr>
              <a:t>NELLA SCRITTURA la configurazione di grafemi è trattata come un disegno (</a:t>
            </a:r>
            <a:r>
              <a:rPr lang="it-IT" sz="3100" dirty="0" smtClean="0">
                <a:latin typeface="+mj-lt"/>
              </a:rPr>
              <a:t>pseudo-scrittura</a:t>
            </a:r>
            <a:r>
              <a:rPr lang="it-IT" sz="3100" dirty="0" smtClean="0">
                <a:latin typeface="+mj-lt"/>
              </a:rPr>
              <a:t>). Il bambino infatti non è in grado di scrivere la stessa parola con caratteri differenti o di scrivere altre parole simili che differiscono solo per qualche elemento</a:t>
            </a:r>
          </a:p>
          <a:p>
            <a:pPr algn="just"/>
            <a:endParaRPr lang="it-IT" sz="3100" dirty="0" smtClean="0">
              <a:latin typeface="+mj-lt"/>
            </a:endParaRP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Lo sviluppo </a:t>
            </a:r>
            <a:br>
              <a:rPr lang="it-IT" dirty="0" smtClean="0"/>
            </a:br>
            <a:r>
              <a:rPr lang="it-IT" dirty="0" smtClean="0"/>
              <a:t>della competenza ortografica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FASE ALFABETICA</a:t>
            </a:r>
          </a:p>
          <a:p>
            <a:pPr algn="ctr">
              <a:buNone/>
            </a:pPr>
            <a:endParaRPr lang="it-IT" sz="24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it-IT" sz="2400" dirty="0" smtClean="0">
                <a:latin typeface="+mj-lt"/>
              </a:rPr>
              <a:t>LA LETTURA è caratterizzata dall’apprendimento della conversione grafema-fonema</a:t>
            </a:r>
          </a:p>
          <a:p>
            <a:pPr algn="just"/>
            <a:r>
              <a:rPr lang="it-IT" sz="2400" dirty="0" smtClean="0">
                <a:latin typeface="+mj-lt"/>
              </a:rPr>
              <a:t>NELLA SCRITTURA il bambino comprende che ogni parola può essere scomposta in unità più piccole ed identifica prima le sillabe e poi i fonemi. Apprende le regole di conversione fonema-grafema. </a:t>
            </a:r>
          </a:p>
          <a:p>
            <a:pPr algn="just"/>
            <a:r>
              <a:rPr lang="it-IT" sz="2400" dirty="0" smtClean="0">
                <a:latin typeface="+mj-lt"/>
              </a:rPr>
              <a:t>Il progresso più significativo, in questa fase, è dunque che il bambino comprende che ciò che viene rappresentato con il segno grafico sono i fonemi e non più il nome dell’oggetto inteso globalmente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2483</TotalTime>
  <Words>3390</Words>
  <Application>Microsoft Office PowerPoint</Application>
  <PresentationFormat>Presentazione su schermo (4:3)</PresentationFormat>
  <Paragraphs>428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69" baseType="lpstr">
      <vt:lpstr>Flow</vt:lpstr>
      <vt:lpstr>IL RECUPERO DELL’ORTOGRAFIA</vt:lpstr>
      <vt:lpstr>LA SCRITTURA</vt:lpstr>
      <vt:lpstr>LA SCRITTURA</vt:lpstr>
      <vt:lpstr>La competenza ortografica</vt:lpstr>
      <vt:lpstr>Lo sviluppo  della competenza ortografica</vt:lpstr>
      <vt:lpstr>Lo sviluppo  della competenza ortografica</vt:lpstr>
      <vt:lpstr>Lo sviluppo  della competenza ortografica</vt:lpstr>
      <vt:lpstr>Lo sviluppo  della competenza ortografica</vt:lpstr>
      <vt:lpstr>Lo sviluppo  della competenza ortografica</vt:lpstr>
      <vt:lpstr>Lo sviluppo  della competenza ortografica</vt:lpstr>
      <vt:lpstr>Lo sviluppo  della competenza ortografica</vt:lpstr>
      <vt:lpstr>Lo sviluppo  della competenza ortografica</vt:lpstr>
      <vt:lpstr>Come funziona il processo di scrittura?</vt:lpstr>
      <vt:lpstr>IL MODELLO A “DUE VIE” (tratto e adattato da Angelelli et al.,2008) </vt:lpstr>
      <vt:lpstr>IL MODELLO A “DUE VIE” (tratto e adattato da Angelelli et al.,2008) </vt:lpstr>
      <vt:lpstr>IL MODELLO A “DUE VIE” (tratto e adattato da Angelelli et al.,2008) </vt:lpstr>
      <vt:lpstr>Lo sviluppo  della competenza ortografica</vt:lpstr>
      <vt:lpstr>Lo sviluppo  della competenza ortografica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POTENZIARE LA COMPETENZA ORTOGRAFICA A SCUOLA</vt:lpstr>
      <vt:lpstr>ERRORI FONOLOGICI: Quali sono?</vt:lpstr>
      <vt:lpstr>ERRORI FONOLOGICI: Quali sono?</vt:lpstr>
      <vt:lpstr>ERRORI FONOLOGICI Le Cause</vt:lpstr>
      <vt:lpstr>ERRORI FONOLOGICI: strategie d’intervento</vt:lpstr>
      <vt:lpstr>ERRORI FONOLOGICI: strategie d’intervento</vt:lpstr>
      <vt:lpstr>ERRORI FONOLOGICI: Esempio di Alfabetiere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strategie d’intervento</vt:lpstr>
      <vt:lpstr>ERRORI FONOLOGICI: GLI ERRORI “ORTOGRAFICI”</vt:lpstr>
      <vt:lpstr>ERRORI FONOLOGICI: GLI ERRORI “ORTOGRAFICI”</vt:lpstr>
      <vt:lpstr>ERRORI FONOLOGICI: GLI ERRORI “ORTOGRAFICI”</vt:lpstr>
      <vt:lpstr>ERRORI FONOLOGICI: GLI ERRORI “ORTOGRAFICI”</vt:lpstr>
      <vt:lpstr>ERRORI FONOLOGICI: GLI ERRORI “ORTOGRAFICI</vt:lpstr>
      <vt:lpstr>ERRORI FONOLOGICI: GLI ERRORI “ORTOGRAFICI</vt:lpstr>
      <vt:lpstr>ERRORI FONOLOGICI: GLI ERRORI “ORTOGRAFICI</vt:lpstr>
      <vt:lpstr>ERRORI NON FONOLOGICI Quali sono?</vt:lpstr>
      <vt:lpstr>ERRORI NON FONOLOGICI Quali sono?</vt:lpstr>
      <vt:lpstr>ERRORI NON FONOLOGICI Le Cause</vt:lpstr>
      <vt:lpstr>ERRORI NON FONOLOGICI Strategie d’intervento</vt:lpstr>
      <vt:lpstr>ERRORI NON FONOLOGICI Strategie d’intervento</vt:lpstr>
      <vt:lpstr>ERRORI NON FONOLOGICI Strategie d’intervento</vt:lpstr>
      <vt:lpstr>ERRORI FONETICI Quali sono?</vt:lpstr>
      <vt:lpstr>ERRORI FONETICI</vt:lpstr>
      <vt:lpstr>ERRORI FONETICI</vt:lpstr>
      <vt:lpstr>PRINCIPALI QUADRI CLINICI: la DISORTOGRAFIA EVOLUTIVA</vt:lpstr>
      <vt:lpstr>PRINCIPALI QUADRI CLINICI: la DISORTOGRAFIA EVOLUTIVA</vt:lpstr>
      <vt:lpstr>Materiale operativo consigliato</vt:lpstr>
      <vt:lpstr>Bibliografia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francy</dc:creator>
  <cp:lastModifiedBy>francy</cp:lastModifiedBy>
  <cp:revision>242</cp:revision>
  <dcterms:created xsi:type="dcterms:W3CDTF">2018-11-26T20:30:38Z</dcterms:created>
  <dcterms:modified xsi:type="dcterms:W3CDTF">2019-01-08T19:24:01Z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